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602" r:id="rId3"/>
    <p:sldId id="685" r:id="rId4"/>
    <p:sldId id="684" r:id="rId5"/>
    <p:sldId id="258" r:id="rId6"/>
    <p:sldId id="701" r:id="rId7"/>
    <p:sldId id="263" r:id="rId8"/>
    <p:sldId id="260" r:id="rId9"/>
    <p:sldId id="259" r:id="rId10"/>
    <p:sldId id="262" r:id="rId11"/>
    <p:sldId id="702" r:id="rId12"/>
    <p:sldId id="703" r:id="rId13"/>
    <p:sldId id="704" r:id="rId14"/>
    <p:sldId id="705" r:id="rId15"/>
    <p:sldId id="706" r:id="rId16"/>
    <p:sldId id="274" r:id="rId17"/>
    <p:sldId id="275" r:id="rId18"/>
    <p:sldId id="276" r:id="rId19"/>
    <p:sldId id="261" r:id="rId20"/>
    <p:sldId id="310" r:id="rId21"/>
    <p:sldId id="319" r:id="rId22"/>
    <p:sldId id="315" r:id="rId23"/>
    <p:sldId id="311" r:id="rId24"/>
    <p:sldId id="312" r:id="rId25"/>
    <p:sldId id="267" r:id="rId26"/>
    <p:sldId id="269" r:id="rId27"/>
    <p:sldId id="270" r:id="rId28"/>
    <p:sldId id="271" r:id="rId29"/>
    <p:sldId id="272" r:id="rId30"/>
    <p:sldId id="273" r:id="rId31"/>
    <p:sldId id="266" r:id="rId32"/>
    <p:sldId id="699" r:id="rId33"/>
    <p:sldId id="724" r:id="rId34"/>
    <p:sldId id="287" r:id="rId35"/>
    <p:sldId id="700" r:id="rId36"/>
    <p:sldId id="447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236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6CC3-DB47-41B9-88FB-3B4CC60E2B01}" type="datetimeFigureOut">
              <a:rPr lang="en-AU" smtClean="0"/>
              <a:t>11/02/2023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924AC-9E1C-4847-B893-704AFF525E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08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24AC-9E1C-4847-B893-704AFF525E0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CE9E8D7-3A23-4440-BC5B-1D08A0406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FB3CD-95F3-44DF-86F4-6828BFE347D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BB848C5-5BFD-4F60-815B-FCAA9D0BF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7B8DB30-0A34-4258-AEB2-2CC04BBC5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864F4DB-E4B5-405D-9169-ACD06C37A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11B395-0F19-4259-B55F-459E585B136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180140D-4570-4530-AD29-0D7976899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27F860E-3524-4D21-ABCA-8B20E0CF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585314B-886D-448A-8229-FFFB6E954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9F4E9-B404-4614-BA49-477238BC6D7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6F3EAF1-33FE-4E12-BDF5-90B950A1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4E70ED2-23F6-41C2-8714-A9B5DD240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AE36E20-6966-4C15-B7E8-FDC150697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F80B69-D88B-42AC-9605-B16CDA5D5D3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2305E40-BC58-40D2-9756-8E14913F3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1CFFF39-0D5D-4EE3-B3EA-13A5CE389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4435B72-F564-44F6-AA4C-8EBA8C5A6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DC2128-BC49-48DB-B7BA-7FDD0C20995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F065A34-1049-46E8-AE4C-FE5104711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9D6E4BE-CA2F-4355-8F26-EC4D5DA8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08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91B17-17CC-4AC7-91FF-C8A8E013C43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143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E15DCFB-7FD2-4378-A345-24DF2C3F4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60DFBF-5596-47EF-ADDC-71324562A02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16D7EF8-19B7-4717-BB05-DC7B6F254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4FEC49A-593C-42B4-9E3F-4F83C636B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BD67D60-2361-4A0A-8141-5F049573A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C6136D-BD77-432A-BF9F-B8D4D1D4977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BBB083C-C188-4968-A7FB-1096BD09D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F6F38E5-B321-4279-9152-EFF81087C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3C73054-8588-4968-9D7F-2A784DC5D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C6460C-A058-45C3-88E5-DBD6BDC92E2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184336C-A2D2-4A98-8F6E-31A54F92A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F3212BC-12A8-476F-83CC-1EB8BA25D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0EE203B-7E7D-4C6F-9DFB-D2CE914D9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27910C-5630-4F86-B355-7D284B21032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DF9FD3A-2C04-40D9-8706-16C7C35E0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509ADFA-5DFD-4E40-9AAC-8DC0BCD7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5C14F0D-AA24-4DD4-A1FA-771FA19D1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0C0563-5BC3-4B26-B65B-C6480453CC4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3A34F39-75A9-49F3-922C-65EBA6954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E11D2DA-9217-46B1-8CA6-35EEC9366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F7317E0-0594-4D67-B97F-84EFCDF05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21066F-6D99-446E-B8E0-BE08FFCC3BB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F5CB055-DEAA-4F40-A58F-DCB183C65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7633F5B-86F8-4A4D-956F-8831BE5EA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7490773-DA01-4AC9-B8F4-A59811E88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08F6F-93E6-4B58-AF24-725900E39DC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76C5EC7-4D30-47CE-9A3C-70820AD6A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57595EE-ED33-45EA-9444-A23627AC9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C4C9D4D-3E44-4165-95C6-5FEADB45C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FEE316-F230-483E-91B4-FD20C23A6F7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7CE6FCB-5630-4445-93EB-9A7363863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248B0EC-12FC-446B-938A-DE4577549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11-Feb-23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11-Feb-23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11-Feb-23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6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nventordesigngallery.autodesk.com/adsk/servlet/limage?siteID=3485943&amp;id=4534448&amp;imageID=453445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tordesigngallery.autodesk.com/adsk/servlet/limage?siteID=3485943&amp;id=4534448&amp;imageID=453445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fcai.ml/gfx/2023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spc="-170" dirty="0">
                <a:solidFill>
                  <a:srgbClr val="374D81"/>
                </a:solidFill>
                <a:latin typeface="Arial"/>
                <a:ea typeface="+mj-ea"/>
                <a:cs typeface="Arial"/>
              </a:rPr>
              <a:t>Lecture 1</a:t>
            </a:r>
            <a:endParaRPr lang="en-AU" sz="3200" b="1" i="1" spc="-170" dirty="0">
              <a:solidFill>
                <a:srgbClr val="374D81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en-US" sz="3200" b="1" spc="-220" dirty="0">
                <a:solidFill>
                  <a:srgbClr val="374D81"/>
                </a:solidFill>
                <a:latin typeface="Arial"/>
                <a:ea typeface="+mj-ea"/>
                <a:cs typeface="Arial"/>
              </a:rPr>
              <a:t>Course Introduction &amp; Plan</a:t>
            </a:r>
            <a:endParaRPr lang="en-AU" sz="3200" b="1" spc="-220" dirty="0">
              <a:solidFill>
                <a:srgbClr val="374D8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>
              <a:lnSpc>
                <a:spcPct val="150000"/>
              </a:lnSpc>
            </a:pPr>
            <a:r>
              <a:rPr lang="en-US" spc="-17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IT-331</a:t>
            </a:r>
            <a:r>
              <a:rPr lang="en-AU" sz="2400" i="1" spc="-170" dirty="0"/>
              <a:t>			                             </a:t>
            </a:r>
            <a:r>
              <a:rPr lang="en-AU" sz="2400" spc="-170" dirty="0"/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en-AU" b="1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Dr. Mohammed El-Said</a:t>
            </a:r>
          </a:p>
          <a:p>
            <a:pPr marR="5080">
              <a:lnSpc>
                <a:spcPct val="100000"/>
              </a:lnSpc>
            </a:pPr>
            <a:r>
              <a:rPr lang="en-US" i="1" spc="-35" dirty="0">
                <a:solidFill>
                  <a:srgbClr val="898989"/>
                </a:solidFill>
                <a:latin typeface="Arial"/>
                <a:cs typeface="Arial"/>
              </a:rPr>
              <a:t>	Assistant Professor, Computer Science Dept.,</a:t>
            </a:r>
          </a:p>
          <a:p>
            <a:pPr marR="5080">
              <a:lnSpc>
                <a:spcPct val="100000"/>
              </a:lnSpc>
            </a:pPr>
            <a:r>
              <a:rPr lang="en-US" i="1" spc="-35" dirty="0">
                <a:solidFill>
                  <a:srgbClr val="898989"/>
                </a:solidFill>
                <a:latin typeface="Arial"/>
                <a:cs typeface="Arial"/>
              </a:rPr>
              <a:t>	Faculty of Computers &amp; Artificial Intelligence,</a:t>
            </a:r>
          </a:p>
          <a:p>
            <a:pPr marR="5080">
              <a:lnSpc>
                <a:spcPct val="100000"/>
              </a:lnSpc>
            </a:pPr>
            <a:r>
              <a:rPr lang="en-US" i="1" spc="-35" dirty="0">
                <a:solidFill>
                  <a:srgbClr val="898989"/>
                </a:solidFill>
                <a:latin typeface="Arial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0B4AE8C-FDEC-46C6-A506-08012B03B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computer graphics?</a:t>
            </a:r>
            <a:endParaRPr lang="en-GB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6EDC44B-BFCC-40D8-9E2E-E3240F04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645920"/>
            <a:ext cx="8072119" cy="344709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Fun! Visible!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Everywhere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Visual system offers: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Parallel input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Parallel processing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Computer graphics: ideal for human-computer communication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96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E20AA94-38D7-48E3-AD8F-93B1894D9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BEFB70-1790-4304-B0FD-14CF0A0E8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C40CD5F-88E0-450F-8D14-0CF179BF2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EDB45A-F8F5-4889-B518-275085E6C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B08824F-305E-4470-8706-B0A28DEA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8"/>
            <a:ext cx="27368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>
            <a:extLst>
              <a:ext uri="{FF2B5EF4-FFF2-40B4-BE49-F238E27FC236}">
                <a16:creationId xmlns:a16="http://schemas.microsoft.com/office/drawing/2014/main" id="{70E8224A-4AB3-4780-BB16-725B3146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8082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7">
            <a:extLst>
              <a:ext uri="{FF2B5EF4-FFF2-40B4-BE49-F238E27FC236}">
                <a16:creationId xmlns:a16="http://schemas.microsoft.com/office/drawing/2014/main" id="{23FE8199-0044-4698-B2BB-524F0F46C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876925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Toy Story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2B2F0D4E-91EA-4B05-BA04-C3F216B88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3213100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Jurasic Park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15368" name="Rectangle 9">
            <a:extLst>
              <a:ext uri="{FF2B5EF4-FFF2-40B4-BE49-F238E27FC236}">
                <a16:creationId xmlns:a16="http://schemas.microsoft.com/office/drawing/2014/main" id="{C66A824C-79C2-4571-8332-6A6B9758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6303963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Quake</a:t>
            </a:r>
          </a:p>
        </p:txBody>
      </p:sp>
      <p:pic>
        <p:nvPicPr>
          <p:cNvPr id="15369" name="Picture 13" descr="behind_left">
            <a:extLst>
              <a:ext uri="{FF2B5EF4-FFF2-40B4-BE49-F238E27FC236}">
                <a16:creationId xmlns:a16="http://schemas.microsoft.com/office/drawing/2014/main" id="{CB693DD6-25B7-45DB-A41A-7237A02F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22383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68FB39-89E5-4976-9B79-214EC0D2C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F4B01C2-2A5F-4852-AA9B-F741A66FD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C3EF584-E04E-4A66-8BDC-53FAD1AC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28082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0721EDB4-31B5-4117-B66C-6B019F05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24479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>
            <a:extLst>
              <a:ext uri="{FF2B5EF4-FFF2-40B4-BE49-F238E27FC236}">
                <a16:creationId xmlns:a16="http://schemas.microsoft.com/office/drawing/2014/main" id="{8BE7AB56-0731-4D7D-9CBB-71F89761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357563"/>
            <a:ext cx="2665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Los Angeles Airport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07673CAE-E023-488C-8FF9-EB7A3145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229225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Gear Shaft Design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pic>
        <p:nvPicPr>
          <p:cNvPr id="17416" name="Picture 10">
            <a:extLst>
              <a:ext uri="{FF2B5EF4-FFF2-40B4-BE49-F238E27FC236}">
                <a16:creationId xmlns:a16="http://schemas.microsoft.com/office/drawing/2014/main" id="{BFD5FFAF-6527-40D1-9FF2-4980858B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2320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1">
            <a:extLst>
              <a:ext uri="{FF2B5EF4-FFF2-40B4-BE49-F238E27FC236}">
                <a16:creationId xmlns:a16="http://schemas.microsoft.com/office/drawing/2014/main" id="{9082C7BA-42FD-4228-A72A-1C376F4C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21388"/>
            <a:ext cx="2519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CMOS Circuit Design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E074F9A-1077-43BC-876D-1FE52CB56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F4104D7-631E-45DE-9C79-4AAA2CABC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BB892B3-875A-4D38-8224-5EE48562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5542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579CA681-1997-4C26-982E-3AA3B0C6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17383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F7932C8C-6049-4516-AC2C-A47B5C06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500438"/>
            <a:ext cx="2519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Airflow inside a thunderstorm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71B901A0-A181-4A28-88F2-36DEBBA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661025"/>
            <a:ext cx="2376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Visible human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EFA742-C4A3-4F4F-990F-256BB36C4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754F256-31F0-48D6-82A9-22A04A4F9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45A81C5-BA21-4B95-9A23-0CA91A2E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26447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C143A8D-2FF8-4431-9F61-D33E4CDF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25590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A6A4E00E-B3E6-420A-8FED-2619605A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6638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21FE6A1E-4F96-4184-9F83-0B19937D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9972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Desk Assembly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94C13849-6818-4935-BAF3-6F6D25FF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97425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Driving Simulation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5E74FAE1-C498-4765-A65D-AA359C680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165850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Flight Simulation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82237B-F97A-482A-B538-432C4F143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1F508D-C41D-4E6B-9053-E16EAEF98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3E7B762D-5D78-4CC8-93AE-40B72549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19288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D2286D37-0DAE-49D2-914A-88CC385E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092825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Human Skeleton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974AE3C-4CBF-4B8B-9FDE-FAA7C3E65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708BE5D-76BC-4F24-A001-69CA9618C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E-commerce</a:t>
            </a:r>
          </a:p>
          <a:p>
            <a:pPr eaLnBrk="1" hangingPunct="1"/>
            <a:r>
              <a:rPr lang="en-US" altLang="en-US"/>
              <a:t>Computer art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142F97E-14DB-4FC1-B676-54CF6F51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3845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6BE4ECD1-C734-4C99-8F70-0F44482A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3009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B7729F18-4BA3-4FA6-81A5-8BDA2A26B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357563"/>
            <a:ext cx="302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Virtual Phone Store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14F5E59D-D922-4FB9-B58E-C3A29BC76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237288"/>
            <a:ext cx="331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Interactive kitchen planner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D1F3DE7-EA99-4FC1-88CD-E5BD80927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Graphics Applications</a:t>
            </a: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7B3FC11-4A49-4AB6-9758-C59AA6B06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Entertainment</a:t>
            </a:r>
          </a:p>
          <a:p>
            <a:pPr eaLnBrk="1" hangingPunct="1"/>
            <a:r>
              <a:rPr lang="en-US" altLang="en-US"/>
              <a:t>Computer-aided design</a:t>
            </a:r>
          </a:p>
          <a:p>
            <a:pPr eaLnBrk="1" hangingPunct="1"/>
            <a:r>
              <a:rPr lang="en-US" altLang="en-US"/>
              <a:t>Scientific visualization</a:t>
            </a:r>
          </a:p>
          <a:p>
            <a:pPr eaLnBrk="1" hangingPunct="1"/>
            <a:r>
              <a:rPr lang="en-US" altLang="en-US"/>
              <a:t>Training</a:t>
            </a:r>
          </a:p>
          <a:p>
            <a:pPr eaLnBrk="1" hangingPunct="1"/>
            <a:r>
              <a:rPr lang="en-US" altLang="en-US"/>
              <a:t>Education</a:t>
            </a:r>
          </a:p>
          <a:p>
            <a:pPr eaLnBrk="1" hangingPunct="1"/>
            <a:r>
              <a:rPr lang="en-US" altLang="en-US"/>
              <a:t>E-commerce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/>
              <a:t>Computer art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100FE1DE-A570-4838-BC0C-9755EB36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381750"/>
            <a:ext cx="302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>
                <a:latin typeface="Tahoma" panose="020B0604030504040204" pitchFamily="34" charset="0"/>
              </a:rPr>
              <a:t>Fantasyartdesign.com</a:t>
            </a:r>
            <a:endParaRPr lang="en-US" altLang="en-US" sz="1400" b="1">
              <a:latin typeface="Tahoma" panose="020B0604030504040204" pitchFamily="34" charset="0"/>
            </a:endParaRPr>
          </a:p>
        </p:txBody>
      </p:sp>
      <p:pic>
        <p:nvPicPr>
          <p:cNvPr id="27653" name="Picture 7" descr="043d-the-three-graces-B">
            <a:extLst>
              <a:ext uri="{FF2B5EF4-FFF2-40B4-BE49-F238E27FC236}">
                <a16:creationId xmlns:a16="http://schemas.microsoft.com/office/drawing/2014/main" id="{029B7782-0EE4-47E0-BA3B-4C36C4EC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B8BF78-616C-41F1-847E-C2C94333D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Applications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5FE5D33-B492-41E6-82CE-B183E9E40C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5715000" cy="42672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Graphs and charts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Computer-Aided Design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Virtual Reality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Data Visualization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Education and training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Computer Art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Movies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Games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Graphical User Interfaces</a:t>
            </a:r>
            <a:endParaRPr lang="en-GB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1548A8C-B81D-4906-A410-D79DD098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19800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1:2-32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94614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149600" algn="ctr" rtl="0">
              <a:lnSpc>
                <a:spcPct val="90000"/>
              </a:lnSpc>
              <a:spcBef>
                <a:spcPct val="0"/>
              </a:spcBef>
            </a:pPr>
            <a:r>
              <a:rPr lang="en-US" sz="2200" kern="1200" spc="-3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0499" y="804672"/>
            <a:ext cx="5605871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98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-35" dirty="0">
                <a:solidFill>
                  <a:schemeClr val="tx2"/>
                </a:solidFill>
              </a:rPr>
              <a:t>Course Details</a:t>
            </a:r>
          </a:p>
          <a:p>
            <a:pPr marL="298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-35" dirty="0">
                <a:solidFill>
                  <a:schemeClr val="tx2"/>
                </a:solidFill>
              </a:rPr>
              <a:t>Course Staff: Instructors (Short Bio)</a:t>
            </a:r>
          </a:p>
          <a:p>
            <a:pPr marL="298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-35" dirty="0">
                <a:solidFill>
                  <a:schemeClr val="tx2"/>
                </a:solidFill>
              </a:rPr>
              <a:t>Learning Objectives</a:t>
            </a:r>
          </a:p>
          <a:p>
            <a:pPr marL="298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-35" dirty="0">
                <a:solidFill>
                  <a:schemeClr val="tx2"/>
                </a:solidFill>
              </a:rPr>
              <a:t>Course Materials &amp; Announcements</a:t>
            </a:r>
          </a:p>
          <a:p>
            <a:pPr marL="2984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-35" dirty="0">
                <a:solidFill>
                  <a:schemeClr val="tx2"/>
                </a:solidFill>
              </a:rPr>
              <a:t>Assessment Summary (Grading Policy)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35BB9CE-2A17-4A77-A08A-CB25EFDF029E}"/>
              </a:ext>
            </a:extLst>
          </p:cNvPr>
          <p:cNvSpPr txBox="1">
            <a:spLocks/>
          </p:cNvSpPr>
          <p:nvPr/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325"/>
                </a:lnSpc>
              </a:pPr>
              <a:t>2</a:t>
            </a:fld>
            <a:endParaRPr lang="en-US" spc="-5" dirty="0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9BE1E2-9733-4EB6-8F45-805F9A2A4D3A}"/>
              </a:ext>
            </a:extLst>
          </p:cNvPr>
          <p:cNvSpPr txBox="1">
            <a:spLocks noChangeArrowheads="1"/>
          </p:cNvSpPr>
          <p:nvPr/>
        </p:nvSpPr>
        <p:spPr>
          <a:xfrm>
            <a:off x="600108" y="2199954"/>
            <a:ext cx="2767763" cy="20310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spc="-305" dirty="0">
                <a:solidFill>
                  <a:srgbClr val="FFFFFF"/>
                </a:solidFill>
                <a:latin typeface="+mj-lt"/>
                <a:cs typeface="+mj-cs"/>
              </a:rPr>
              <a:t>Outline</a:t>
            </a:r>
            <a:endParaRPr lang="en-US" sz="6000" i="1" u="sng" kern="1200" spc="-305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238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50289DF-2ABA-445D-B55B-4F620E64A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Business graphics</a:t>
            </a:r>
            <a:endParaRPr lang="en-GB" altLang="en-US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7162859E-25C5-454B-AAB9-7E7E7E6C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19800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1:2-32</a:t>
            </a:r>
            <a:endParaRPr lang="en-GB" altLang="en-US" sz="2400"/>
          </a:p>
        </p:txBody>
      </p:sp>
      <p:sp>
        <p:nvSpPr>
          <p:cNvPr id="15364" name="Rectangle 10">
            <a:extLst>
              <a:ext uri="{FF2B5EF4-FFF2-40B4-BE49-F238E27FC236}">
                <a16:creationId xmlns:a16="http://schemas.microsoft.com/office/drawing/2014/main" id="{5D57C427-C79A-477F-AD81-AAF25B304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15365" name="Rectangle 11">
            <a:extLst>
              <a:ext uri="{FF2B5EF4-FFF2-40B4-BE49-F238E27FC236}">
                <a16:creationId xmlns:a16="http://schemas.microsoft.com/office/drawing/2014/main" id="{C19188AD-BFB6-4A1E-943B-FBDAB968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pic>
        <p:nvPicPr>
          <p:cNvPr id="15366" name="Picture 12" descr="new graphic">
            <a:extLst>
              <a:ext uri="{FF2B5EF4-FFF2-40B4-BE49-F238E27FC236}">
                <a16:creationId xmlns:a16="http://schemas.microsoft.com/office/drawing/2014/main" id="{6C4E694B-3034-43D2-AA20-F38EF7D1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288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2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4B2DC33-34F4-4359-A108-C0ACA2383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Computer-Aided Design</a:t>
            </a:r>
            <a:endParaRPr lang="en-GB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119214-88FD-469E-AB20-EED8F0CC8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105400"/>
            <a:ext cx="7772400" cy="1219200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AutoDesk</a:t>
            </a:r>
            <a:r>
              <a:rPr lang="en-GB" altLang="en-US" dirty="0"/>
              <a:t> </a:t>
            </a:r>
          </a:p>
          <a:p>
            <a:pPr eaLnBrk="1" hangingPunct="1"/>
            <a:r>
              <a:rPr lang="en-GB" altLang="en-US" dirty="0"/>
              <a:t>IAME 2-stroke race kart engine </a:t>
            </a:r>
            <a:r>
              <a:rPr lang="en-GB" altLang="en-US" dirty="0">
                <a:hlinkClick r:id="rId2"/>
              </a:rPr>
              <a:t> </a:t>
            </a:r>
            <a:endParaRPr lang="en-GB" altLang="en-US" dirty="0"/>
          </a:p>
        </p:txBody>
      </p:sp>
      <p:pic>
        <p:nvPicPr>
          <p:cNvPr id="16388" name="Picture 5" descr="4534450_IAME-image-mittel">
            <a:hlinkClick r:id="rId2"/>
            <a:extLst>
              <a:ext uri="{FF2B5EF4-FFF2-40B4-BE49-F238E27FC236}">
                <a16:creationId xmlns:a16="http://schemas.microsoft.com/office/drawing/2014/main" id="{B77266E3-0804-44F9-87DB-A8D234E4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789113"/>
            <a:ext cx="39433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0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87221A9-D0EB-44E3-BB84-486D5F0C2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Data Visualization</a:t>
            </a:r>
            <a:endParaRPr lang="en-GB" altLang="en-US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1EB61C28-4D78-46B6-9029-8F18771C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19800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1:2-32</a:t>
            </a:r>
            <a:endParaRPr lang="en-GB" altLang="en-US" sz="240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3BB84E9-5412-4F07-A290-08AB5BAF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0D6CCB9-C0BF-471B-A283-FAF370C4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pic>
        <p:nvPicPr>
          <p:cNvPr id="17414" name="Picture 10">
            <a:extLst>
              <a:ext uri="{FF2B5EF4-FFF2-40B4-BE49-F238E27FC236}">
                <a16:creationId xmlns:a16="http://schemas.microsoft.com/office/drawing/2014/main" id="{204569E9-C3D5-426D-8C9C-DEF4C995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18611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3">
            <a:extLst>
              <a:ext uri="{FF2B5EF4-FFF2-40B4-BE49-F238E27FC236}">
                <a16:creationId xmlns:a16="http://schemas.microsoft.com/office/drawing/2014/main" id="{5D5380A6-4D8E-4EFA-8864-1475D26CE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805488"/>
            <a:ext cx="26543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/>
              <a:t>Bruckner and Gr</a:t>
            </a:r>
            <a:r>
              <a:rPr lang="en-US" altLang="en-US" sz="2000"/>
              <a:t>oeller,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TU</a:t>
            </a:r>
            <a:r>
              <a:rPr lang="en-GB" altLang="en-US" sz="2000"/>
              <a:t> Vienna, 2007 </a:t>
            </a:r>
            <a:r>
              <a:rPr lang="en-GB" altLang="en-US" sz="2000">
                <a:hlinkClick r:id="rId3"/>
              </a:rPr>
              <a:t> </a:t>
            </a:r>
            <a:endParaRPr lang="en-GB" altLang="en-US" sz="2000"/>
          </a:p>
        </p:txBody>
      </p:sp>
      <p:pic>
        <p:nvPicPr>
          <p:cNvPr id="17416" name="Picture 13" descr="hebexamplelarge">
            <a:extLst>
              <a:ext uri="{FF2B5EF4-FFF2-40B4-BE49-F238E27FC236}">
                <a16:creationId xmlns:a16="http://schemas.microsoft.com/office/drawing/2014/main" id="{DB3DC2CD-C816-458D-8F0F-D86684A7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3">
            <a:extLst>
              <a:ext uri="{FF2B5EF4-FFF2-40B4-BE49-F238E27FC236}">
                <a16:creationId xmlns:a16="http://schemas.microsoft.com/office/drawing/2014/main" id="{76B49605-C812-4003-8EF9-5AB0CBB4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05488"/>
            <a:ext cx="26543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/>
              <a:t>Holten</a:t>
            </a:r>
            <a:r>
              <a:rPr lang="en-US" altLang="en-US" sz="2000"/>
              <a:t>, TU</a:t>
            </a:r>
            <a:r>
              <a:rPr lang="en-GB" altLang="en-US" sz="2000"/>
              <a:t>/e, 2007 </a:t>
            </a:r>
            <a:r>
              <a:rPr lang="en-GB" altLang="en-US" sz="2000">
                <a:hlinkClick r:id="rId3"/>
              </a:rPr>
              <a:t> 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333991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CA73E72-077C-445B-9DE1-967B2021B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Gaming</a:t>
            </a:r>
            <a:endParaRPr lang="en-GB" altLang="en-US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C1EB0278-BCDF-43A5-94F3-061A4EFD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19800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1:2-32</a:t>
            </a:r>
            <a:endParaRPr lang="en-GB" altLang="en-US" sz="2400"/>
          </a:p>
        </p:txBody>
      </p:sp>
      <p:pic>
        <p:nvPicPr>
          <p:cNvPr id="18436" name="Picture 4" descr="super-mario-galaxy-20060510034923600">
            <a:extLst>
              <a:ext uri="{FF2B5EF4-FFF2-40B4-BE49-F238E27FC236}">
                <a16:creationId xmlns:a16="http://schemas.microsoft.com/office/drawing/2014/main" id="{AEF1694F-C558-444F-B110-49A4111F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828800"/>
            <a:ext cx="49720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49ADB97B-4CDC-4BD1-A5C7-85F78E8F9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DED6106D-0B2F-4B28-8CA1-0966A50B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</p:spTree>
    <p:extLst>
      <p:ext uri="{BB962C8B-B14F-4D97-AF65-F5344CB8AC3E}">
        <p14:creationId xmlns:p14="http://schemas.microsoft.com/office/powerpoint/2010/main" val="5187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3D66DE1-D907-48E9-B82A-DB910FAB0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Movies</a:t>
            </a:r>
            <a:endParaRPr lang="en-GB" alt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B9E6183-3B09-4251-AE33-EFA4A8F5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19800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1:2-32</a:t>
            </a:r>
            <a:endParaRPr lang="en-GB" altLang="en-US" sz="240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04F74BB1-CE7D-45BE-9D9F-0214FC4E9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F8F52A5D-8E2B-44C3-8CD1-92A9CCF2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112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631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pic>
        <p:nvPicPr>
          <p:cNvPr id="19462" name="Picture 8" descr="ratatouille">
            <a:extLst>
              <a:ext uri="{FF2B5EF4-FFF2-40B4-BE49-F238E27FC236}">
                <a16:creationId xmlns:a16="http://schemas.microsoft.com/office/drawing/2014/main" id="{4C2852A1-A9A4-4A44-AC58-0A8BE0AA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>
            <a:extLst>
              <a:ext uri="{FF2B5EF4-FFF2-40B4-BE49-F238E27FC236}">
                <a16:creationId xmlns:a16="http://schemas.microsoft.com/office/drawing/2014/main" id="{90F0B258-5FDB-4CFC-A867-30C755C420D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648200"/>
            <a:ext cx="841375" cy="1814513"/>
            <a:chOff x="3360" y="2928"/>
            <a:chExt cx="530" cy="1143"/>
          </a:xfrm>
        </p:grpSpPr>
        <p:sp>
          <p:nvSpPr>
            <p:cNvPr id="19480" name="Text Box 9">
              <a:extLst>
                <a:ext uri="{FF2B5EF4-FFF2-40B4-BE49-F238E27FC236}">
                  <a16:creationId xmlns:a16="http://schemas.microsoft.com/office/drawing/2014/main" id="{3BA0AB3C-A858-4BE9-A0AC-E5ABEB3CE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3744"/>
              <a:ext cx="4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hair</a:t>
              </a:r>
              <a:endParaRPr lang="en-GB" altLang="en-US" sz="2800"/>
            </a:p>
          </p:txBody>
        </p:sp>
        <p:sp>
          <p:nvSpPr>
            <p:cNvPr id="19481" name="Line 10">
              <a:extLst>
                <a:ext uri="{FF2B5EF4-FFF2-40B4-BE49-F238E27FC236}">
                  <a16:creationId xmlns:a16="http://schemas.microsoft.com/office/drawing/2014/main" id="{162DBA75-1C65-4C83-8D0F-D25758AA9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2928"/>
              <a:ext cx="240" cy="86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E0297565-193F-4C31-97E7-40965619396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733800"/>
            <a:ext cx="2057400" cy="900113"/>
            <a:chOff x="192" y="2352"/>
            <a:chExt cx="1296" cy="567"/>
          </a:xfrm>
        </p:grpSpPr>
        <p:sp>
          <p:nvSpPr>
            <p:cNvPr id="19478" name="Text Box 11">
              <a:extLst>
                <a:ext uri="{FF2B5EF4-FFF2-40B4-BE49-F238E27FC236}">
                  <a16:creationId xmlns:a16="http://schemas.microsoft.com/office/drawing/2014/main" id="{AE4658B3-7B29-47DB-9522-E2FA9951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592"/>
              <a:ext cx="6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water</a:t>
              </a:r>
              <a:endParaRPr lang="en-GB" altLang="en-US" sz="2800"/>
            </a:p>
          </p:txBody>
        </p:sp>
        <p:sp>
          <p:nvSpPr>
            <p:cNvPr id="19479" name="Line 12">
              <a:extLst>
                <a:ext uri="{FF2B5EF4-FFF2-40B4-BE49-F238E27FC236}">
                  <a16:creationId xmlns:a16="http://schemas.microsoft.com/office/drawing/2014/main" id="{515503D4-1307-4F77-8A49-0970A7EB7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352"/>
              <a:ext cx="864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0E8C1474-008E-491E-A3C8-2086A913A82F}"/>
              </a:ext>
            </a:extLst>
          </p:cNvPr>
          <p:cNvGrpSpPr>
            <a:grpSpLocks/>
          </p:cNvGrpSpPr>
          <p:nvPr/>
        </p:nvGrpSpPr>
        <p:grpSpPr bwMode="auto">
          <a:xfrm>
            <a:off x="5691188" y="533400"/>
            <a:ext cx="2098675" cy="1600200"/>
            <a:chOff x="3585" y="336"/>
            <a:chExt cx="1322" cy="1008"/>
          </a:xfrm>
        </p:grpSpPr>
        <p:sp>
          <p:nvSpPr>
            <p:cNvPr id="19476" name="Text Box 13">
              <a:extLst>
                <a:ext uri="{FF2B5EF4-FFF2-40B4-BE49-F238E27FC236}">
                  <a16:creationId xmlns:a16="http://schemas.microsoft.com/office/drawing/2014/main" id="{4DFDBCDD-49F2-4570-AF73-33080690E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" y="336"/>
              <a:ext cx="13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depth of field</a:t>
              </a:r>
              <a:endParaRPr lang="en-GB" altLang="en-US" sz="2800"/>
            </a:p>
          </p:txBody>
        </p:sp>
        <p:sp>
          <p:nvSpPr>
            <p:cNvPr id="19477" name="Line 14">
              <a:extLst>
                <a:ext uri="{FF2B5EF4-FFF2-40B4-BE49-F238E27FC236}">
                  <a16:creationId xmlns:a16="http://schemas.microsoft.com/office/drawing/2014/main" id="{1EA29650-1065-4580-B51C-A2CD8D74E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672"/>
              <a:ext cx="240" cy="6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28CE9BD3-2FBD-499A-B8B2-CD7501F4E0C4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2636838"/>
            <a:ext cx="1768475" cy="1143000"/>
            <a:chOff x="4512" y="1680"/>
            <a:chExt cx="1114" cy="720"/>
          </a:xfrm>
        </p:grpSpPr>
        <p:sp>
          <p:nvSpPr>
            <p:cNvPr id="19474" name="Text Box 15">
              <a:extLst>
                <a:ext uri="{FF2B5EF4-FFF2-40B4-BE49-F238E27FC236}">
                  <a16:creationId xmlns:a16="http://schemas.microsoft.com/office/drawing/2014/main" id="{C34D7094-F191-40F0-B89B-BAB199AC8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" y="1680"/>
              <a:ext cx="8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fracture</a:t>
              </a:r>
              <a:endParaRPr lang="en-GB" altLang="en-US" sz="2800"/>
            </a:p>
          </p:txBody>
        </p:sp>
        <p:sp>
          <p:nvSpPr>
            <p:cNvPr id="19475" name="Line 16">
              <a:extLst>
                <a:ext uri="{FF2B5EF4-FFF2-40B4-BE49-F238E27FC236}">
                  <a16:creationId xmlns:a16="http://schemas.microsoft.com/office/drawing/2014/main" id="{AC51FCC9-0BE2-4DCD-AF6B-CAC5EF002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1968"/>
              <a:ext cx="576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15DA5D71-F279-463C-B91B-FEDF3F861F29}"/>
              </a:ext>
            </a:extLst>
          </p:cNvPr>
          <p:cNvGrpSpPr>
            <a:grpSpLocks/>
          </p:cNvGrpSpPr>
          <p:nvPr/>
        </p:nvGrpSpPr>
        <p:grpSpPr bwMode="auto">
          <a:xfrm>
            <a:off x="1914525" y="457200"/>
            <a:ext cx="2200275" cy="2438400"/>
            <a:chOff x="1206" y="288"/>
            <a:chExt cx="1386" cy="1536"/>
          </a:xfrm>
        </p:grpSpPr>
        <p:sp>
          <p:nvSpPr>
            <p:cNvPr id="19472" name="Text Box 17">
              <a:extLst>
                <a:ext uri="{FF2B5EF4-FFF2-40B4-BE49-F238E27FC236}">
                  <a16:creationId xmlns:a16="http://schemas.microsoft.com/office/drawing/2014/main" id="{54865D4B-D05E-4DB1-816E-6B5342518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88"/>
              <a:ext cx="10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expression</a:t>
              </a:r>
              <a:endParaRPr lang="en-GB" altLang="en-US" sz="2800"/>
            </a:p>
          </p:txBody>
        </p:sp>
        <p:sp>
          <p:nvSpPr>
            <p:cNvPr id="19473" name="Line 18">
              <a:extLst>
                <a:ext uri="{FF2B5EF4-FFF2-40B4-BE49-F238E27FC236}">
                  <a16:creationId xmlns:a16="http://schemas.microsoft.com/office/drawing/2014/main" id="{8D9D32D9-980E-4505-AD33-EE7CDB505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624"/>
              <a:ext cx="768" cy="12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2C3EDF26-97F2-443A-B6D5-79DF5524E0DB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4876800"/>
            <a:ext cx="1776412" cy="1738313"/>
            <a:chOff x="1089" y="3072"/>
            <a:chExt cx="1119" cy="1095"/>
          </a:xfrm>
        </p:grpSpPr>
        <p:sp>
          <p:nvSpPr>
            <p:cNvPr id="19470" name="Text Box 19">
              <a:extLst>
                <a:ext uri="{FF2B5EF4-FFF2-40B4-BE49-F238E27FC236}">
                  <a16:creationId xmlns:a16="http://schemas.microsoft.com/office/drawing/2014/main" id="{D52ECC07-21CB-47D2-B819-238C80AD9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3840"/>
              <a:ext cx="9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reflection</a:t>
              </a:r>
              <a:endParaRPr lang="en-GB" altLang="en-US" sz="2800"/>
            </a:p>
          </p:txBody>
        </p:sp>
        <p:sp>
          <p:nvSpPr>
            <p:cNvPr id="19471" name="Line 20">
              <a:extLst>
                <a:ext uri="{FF2B5EF4-FFF2-40B4-BE49-F238E27FC236}">
                  <a16:creationId xmlns:a16="http://schemas.microsoft.com/office/drawing/2014/main" id="{8B44D4F0-806B-4618-B607-87080CC9D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072"/>
              <a:ext cx="672" cy="81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6581" name="Text Box 21">
            <a:extLst>
              <a:ext uri="{FF2B5EF4-FFF2-40B4-BE49-F238E27FC236}">
                <a16:creationId xmlns:a16="http://schemas.microsoft.com/office/drawing/2014/main" id="{152919D7-E89A-4159-A038-3273192D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3429000"/>
            <a:ext cx="1624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3300"/>
                </a:solidFill>
              </a:rPr>
              <a:t>motion</a:t>
            </a:r>
            <a:endParaRPr lang="en-GB" altLang="en-US" sz="40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039D884-FFF1-4799-8319-B53FBE62C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</a:t>
            </a:r>
            <a:endParaRPr lang="en-GB" altLang="en-US" sz="2400"/>
          </a:p>
        </p:txBody>
      </p:sp>
      <p:sp>
        <p:nvSpPr>
          <p:cNvPr id="29699" name="Rectangle 13">
            <a:extLst>
              <a:ext uri="{FF2B5EF4-FFF2-40B4-BE49-F238E27FC236}">
                <a16:creationId xmlns:a16="http://schemas.microsoft.com/office/drawing/2014/main" id="{F6B44456-5FCD-4AC6-B000-5ED70C108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model to image</a:t>
            </a:r>
            <a:endParaRPr lang="en-GB" altLang="en-US"/>
          </a:p>
        </p:txBody>
      </p:sp>
      <p:sp>
        <p:nvSpPr>
          <p:cNvPr id="29700" name="Text Box 14">
            <a:extLst>
              <a:ext uri="{FF2B5EF4-FFF2-40B4-BE49-F238E27FC236}">
                <a16:creationId xmlns:a16="http://schemas.microsoft.com/office/drawing/2014/main" id="{EB0D1469-C575-4A2F-BB55-D1CFC0F07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3-1:60-61</a:t>
            </a:r>
            <a:endParaRPr lang="en-GB" altLang="en-US" sz="2400"/>
          </a:p>
        </p:txBody>
      </p:sp>
      <p:sp>
        <p:nvSpPr>
          <p:cNvPr id="29701" name="Rectangle 15">
            <a:extLst>
              <a:ext uri="{FF2B5EF4-FFF2-40B4-BE49-F238E27FC236}">
                <a16:creationId xmlns:a16="http://schemas.microsoft.com/office/drawing/2014/main" id="{611EE20D-2D75-4EF2-8FA2-C741F0E3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World</a:t>
            </a:r>
            <a:endParaRPr lang="en-GB" altLang="en-US" sz="2400"/>
          </a:p>
        </p:txBody>
      </p:sp>
      <p:sp>
        <p:nvSpPr>
          <p:cNvPr id="29702" name="Rectangle 16">
            <a:extLst>
              <a:ext uri="{FF2B5EF4-FFF2-40B4-BE49-F238E27FC236}">
                <a16:creationId xmlns:a16="http://schemas.microsoft.com/office/drawing/2014/main" id="{F395E5DE-95AC-470C-B86F-800E7820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View</a:t>
            </a:r>
            <a:endParaRPr lang="en-GB" altLang="en-US" sz="2400"/>
          </a:p>
        </p:txBody>
      </p:sp>
      <p:sp>
        <p:nvSpPr>
          <p:cNvPr id="29703" name="Line 25">
            <a:extLst>
              <a:ext uri="{FF2B5EF4-FFF2-40B4-BE49-F238E27FC236}">
                <a16:creationId xmlns:a16="http://schemas.microsoft.com/office/drawing/2014/main" id="{A4AABFA7-EED4-4DE8-BED9-F518B9CC6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4" name="Line 26">
            <a:extLst>
              <a:ext uri="{FF2B5EF4-FFF2-40B4-BE49-F238E27FC236}">
                <a16:creationId xmlns:a16="http://schemas.microsoft.com/office/drawing/2014/main" id="{17E1D935-5105-4B66-A0AF-EA11EA71D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5" name="Rectangle 28">
            <a:extLst>
              <a:ext uri="{FF2B5EF4-FFF2-40B4-BE49-F238E27FC236}">
                <a16:creationId xmlns:a16="http://schemas.microsoft.com/office/drawing/2014/main" id="{9B477E4B-59C4-47DC-AE5A-2C6C9DAD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NDC</a:t>
            </a:r>
            <a:endParaRPr lang="en-GB" altLang="en-US" sz="2400"/>
          </a:p>
        </p:txBody>
      </p:sp>
      <p:sp>
        <p:nvSpPr>
          <p:cNvPr id="29706" name="Line 29">
            <a:extLst>
              <a:ext uri="{FF2B5EF4-FFF2-40B4-BE49-F238E27FC236}">
                <a16:creationId xmlns:a16="http://schemas.microsoft.com/office/drawing/2014/main" id="{598EC471-781B-4121-8AF7-469B3298E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7" name="Rectangle 30">
            <a:extLst>
              <a:ext uri="{FF2B5EF4-FFF2-40B4-BE49-F238E27FC236}">
                <a16:creationId xmlns:a16="http://schemas.microsoft.com/office/drawing/2014/main" id="{63DB6A16-10D2-440F-893F-A6D804ADA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Display</a:t>
            </a:r>
            <a:endParaRPr lang="en-GB" altLang="en-US" sz="2400"/>
          </a:p>
        </p:txBody>
      </p:sp>
      <p:sp>
        <p:nvSpPr>
          <p:cNvPr id="29708" name="Line 31">
            <a:extLst>
              <a:ext uri="{FF2B5EF4-FFF2-40B4-BE49-F238E27FC236}">
                <a16:creationId xmlns:a16="http://schemas.microsoft.com/office/drawing/2014/main" id="{0550EF20-EBD8-45EC-A2F6-8B74E1A4D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9" name="Text Box 32">
            <a:extLst>
              <a:ext uri="{FF2B5EF4-FFF2-40B4-BE49-F238E27FC236}">
                <a16:creationId xmlns:a16="http://schemas.microsoft.com/office/drawing/2014/main" id="{7A031F7C-5677-4BC1-AF05-E010A8511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5491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Graphics pipeline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Co</a:t>
            </a:r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>
                <a:solidFill>
                  <a:schemeClr val="tx2"/>
                </a:solidFill>
              </a:rPr>
              <a:t>rdinates and transformations</a:t>
            </a:r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3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AF3885D-1163-43E7-B3C2-23500666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1066800" cy="106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</a:t>
            </a:r>
            <a:endParaRPr lang="en-GB" altLang="en-US" sz="24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6A37D03-2BD4-4045-A14B-61F6585E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model to image</a:t>
            </a:r>
            <a:endParaRPr lang="en-GB" altLang="en-US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CFDBB8E1-5CCA-4882-942E-9842AD9F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World</a:t>
            </a:r>
            <a:endParaRPr lang="en-GB" altLang="en-US" sz="2400"/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F404F1BB-3105-49F6-B330-8EFA00AD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View</a:t>
            </a:r>
            <a:endParaRPr lang="en-GB" altLang="en-US" sz="2400"/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A4C0BA8A-2E00-4B2A-A66C-3551E9F73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7" name="Line 8">
            <a:extLst>
              <a:ext uri="{FF2B5EF4-FFF2-40B4-BE49-F238E27FC236}">
                <a16:creationId xmlns:a16="http://schemas.microsoft.com/office/drawing/2014/main" id="{04AF05C2-CB55-4D57-B346-8D89A1A49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8" name="Rectangle 9">
            <a:extLst>
              <a:ext uri="{FF2B5EF4-FFF2-40B4-BE49-F238E27FC236}">
                <a16:creationId xmlns:a16="http://schemas.microsoft.com/office/drawing/2014/main" id="{385EDFB8-8A09-493D-86F6-25037CEE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NDC</a:t>
            </a:r>
            <a:endParaRPr lang="en-GB" altLang="en-US" sz="2400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90985EB2-401E-47A6-B276-AC4DA6B1A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0" name="Rectangle 11">
            <a:extLst>
              <a:ext uri="{FF2B5EF4-FFF2-40B4-BE49-F238E27FC236}">
                <a16:creationId xmlns:a16="http://schemas.microsoft.com/office/drawing/2014/main" id="{6B4755EA-D7BD-47E4-A694-B21D738F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Display</a:t>
            </a:r>
            <a:endParaRPr lang="en-GB" altLang="en-US" sz="2400"/>
          </a:p>
        </p:txBody>
      </p:sp>
      <p:sp>
        <p:nvSpPr>
          <p:cNvPr id="30731" name="Line 12">
            <a:extLst>
              <a:ext uri="{FF2B5EF4-FFF2-40B4-BE49-F238E27FC236}">
                <a16:creationId xmlns:a16="http://schemas.microsoft.com/office/drawing/2014/main" id="{3BF51268-2CF7-4667-AA4A-B0338123C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2" name="Line 14">
            <a:extLst>
              <a:ext uri="{FF2B5EF4-FFF2-40B4-BE49-F238E27FC236}">
                <a16:creationId xmlns:a16="http://schemas.microsoft.com/office/drawing/2014/main" id="{78DAF3CD-EBE2-4D3A-B5CB-B59678C3D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4876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3" name="Line 15">
            <a:extLst>
              <a:ext uri="{FF2B5EF4-FFF2-40B4-BE49-F238E27FC236}">
                <a16:creationId xmlns:a16="http://schemas.microsoft.com/office/drawing/2014/main" id="{43CBC5AB-93FE-45EB-B966-C1E77F087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876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4" name="AutoShape 16">
            <a:extLst>
              <a:ext uri="{FF2B5EF4-FFF2-40B4-BE49-F238E27FC236}">
                <a16:creationId xmlns:a16="http://schemas.microsoft.com/office/drawing/2014/main" id="{FDF13505-856D-4605-B671-274431A32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14800"/>
            <a:ext cx="609600" cy="9144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0735" name="Line 17">
            <a:extLst>
              <a:ext uri="{FF2B5EF4-FFF2-40B4-BE49-F238E27FC236}">
                <a16:creationId xmlns:a16="http://schemas.microsoft.com/office/drawing/2014/main" id="{810507ED-221C-4B99-9456-775A16CC9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6" name="Line 18">
            <a:extLst>
              <a:ext uri="{FF2B5EF4-FFF2-40B4-BE49-F238E27FC236}">
                <a16:creationId xmlns:a16="http://schemas.microsoft.com/office/drawing/2014/main" id="{88D4AE12-0C2D-4942-B89B-3AC83C35E6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876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7" name="Line 19">
            <a:extLst>
              <a:ext uri="{FF2B5EF4-FFF2-40B4-BE49-F238E27FC236}">
                <a16:creationId xmlns:a16="http://schemas.microsoft.com/office/drawing/2014/main" id="{4E283253-F0DD-4630-9256-5D40BFD79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76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8" name="AutoShape 20">
            <a:extLst>
              <a:ext uri="{FF2B5EF4-FFF2-40B4-BE49-F238E27FC236}">
                <a16:creationId xmlns:a16="http://schemas.microsoft.com/office/drawing/2014/main" id="{894CE3AC-3AD1-41B5-ACA6-79DE1377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609600" cy="685800"/>
          </a:xfrm>
          <a:prstGeom prst="can">
            <a:avLst>
              <a:gd name="adj" fmla="val 281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0739" name="Line 21">
            <a:extLst>
              <a:ext uri="{FF2B5EF4-FFF2-40B4-BE49-F238E27FC236}">
                <a16:creationId xmlns:a16="http://schemas.microsoft.com/office/drawing/2014/main" id="{E676677F-2A3E-4D5C-9C31-6E1F7802D3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0" name="Text Box 22">
            <a:extLst>
              <a:ext uri="{FF2B5EF4-FFF2-40B4-BE49-F238E27FC236}">
                <a16:creationId xmlns:a16="http://schemas.microsoft.com/office/drawing/2014/main" id="{AAAB4235-F2A7-4952-8F2C-D195648B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429000"/>
            <a:ext cx="153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Cylinder:</a:t>
            </a:r>
            <a:endParaRPr lang="en-GB" altLang="en-US" sz="2800"/>
          </a:p>
        </p:txBody>
      </p:sp>
      <p:graphicFrame>
        <p:nvGraphicFramePr>
          <p:cNvPr id="30741" name="Object 23">
            <a:extLst>
              <a:ext uri="{FF2B5EF4-FFF2-40B4-BE49-F238E27FC236}">
                <a16:creationId xmlns:a16="http://schemas.microsoft.com/office/drawing/2014/main" id="{B7A7AB42-7FD9-486C-B8A1-F461761D4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8275" y="3971925"/>
          <a:ext cx="17526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431613" progId="Equation.3">
                  <p:embed/>
                </p:oleObj>
              </mc:Choice>
              <mc:Fallback>
                <p:oleObj name="Equation" r:id="rId2" imgW="761669" imgH="431613" progId="Equation.3">
                  <p:embed/>
                  <p:pic>
                    <p:nvPicPr>
                      <p:cNvPr id="30741" name="Object 23">
                        <a:extLst>
                          <a:ext uri="{FF2B5EF4-FFF2-40B4-BE49-F238E27FC236}">
                            <a16:creationId xmlns:a16="http://schemas.microsoft.com/office/drawing/2014/main" id="{B7A7AB42-7FD9-486C-B8A1-F461761D4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971925"/>
                        <a:ext cx="17526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Text Box 24">
            <a:extLst>
              <a:ext uri="{FF2B5EF4-FFF2-40B4-BE49-F238E27FC236}">
                <a16:creationId xmlns:a16="http://schemas.microsoft.com/office/drawing/2014/main" id="{178DF0FC-BE97-4FC3-A6DC-F048FB1BB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5064125"/>
            <a:ext cx="4533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Local or modeling coordinates</a:t>
            </a:r>
            <a:endParaRPr lang="en-GB" altLang="en-US" sz="2800"/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CCB5A476-9E7B-4932-A3FD-06650DC2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Geometric modeling</a:t>
            </a:r>
            <a:endParaRPr lang="en-GB" altLang="en-US" sz="2800" i="1"/>
          </a:p>
        </p:txBody>
      </p:sp>
      <p:sp>
        <p:nvSpPr>
          <p:cNvPr id="30744" name="Text Box 26">
            <a:extLst>
              <a:ext uri="{FF2B5EF4-FFF2-40B4-BE49-F238E27FC236}">
                <a16:creationId xmlns:a16="http://schemas.microsoft.com/office/drawing/2014/main" id="{C911AE29-9637-4F6E-871C-9522AFC9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3-1:60-61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33638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8DB641F-0833-4CE3-A463-22C0064F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</a:t>
            </a:r>
            <a:endParaRPr lang="en-GB" altLang="en-US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78DE07A-1259-4AF7-926E-42F567AC8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model to image</a:t>
            </a:r>
            <a:endParaRPr lang="en-GB" altLang="en-US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BF7CB16A-680B-46A3-993F-BEFE1054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066800" cy="106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World</a:t>
            </a:r>
            <a:endParaRPr lang="en-GB" altLang="en-US" sz="2400"/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E97572E2-64FC-4060-8E70-83CA2006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View</a:t>
            </a:r>
            <a:endParaRPr lang="en-GB" altLang="en-US" sz="2400"/>
          </a:p>
        </p:txBody>
      </p:sp>
      <p:sp>
        <p:nvSpPr>
          <p:cNvPr id="31750" name="Line 7">
            <a:extLst>
              <a:ext uri="{FF2B5EF4-FFF2-40B4-BE49-F238E27FC236}">
                <a16:creationId xmlns:a16="http://schemas.microsoft.com/office/drawing/2014/main" id="{DD03355C-2B12-4D68-944B-1981879F7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1" name="Line 8">
            <a:extLst>
              <a:ext uri="{FF2B5EF4-FFF2-40B4-BE49-F238E27FC236}">
                <a16:creationId xmlns:a16="http://schemas.microsoft.com/office/drawing/2014/main" id="{77185EB8-0027-4B83-A36C-B342A387A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6EB5D7F2-6482-4874-A0DE-5BD818E43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NDC</a:t>
            </a:r>
            <a:endParaRPr lang="en-GB" altLang="en-US" sz="2400"/>
          </a:p>
        </p:txBody>
      </p:sp>
      <p:sp>
        <p:nvSpPr>
          <p:cNvPr id="31753" name="Line 10">
            <a:extLst>
              <a:ext uri="{FF2B5EF4-FFF2-40B4-BE49-F238E27FC236}">
                <a16:creationId xmlns:a16="http://schemas.microsoft.com/office/drawing/2014/main" id="{192695BD-3F4B-475A-91B6-D37DA99B6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D2B9C53C-919B-4B2C-A439-29D9D36AD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Display</a:t>
            </a:r>
            <a:endParaRPr lang="en-GB" altLang="en-US" sz="2400"/>
          </a:p>
        </p:txBody>
      </p:sp>
      <p:sp>
        <p:nvSpPr>
          <p:cNvPr id="31755" name="Line 12">
            <a:extLst>
              <a:ext uri="{FF2B5EF4-FFF2-40B4-BE49-F238E27FC236}">
                <a16:creationId xmlns:a16="http://schemas.microsoft.com/office/drawing/2014/main" id="{31C0FD05-A074-4CE4-A22D-0E3AC1C6C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6" name="Line 13">
            <a:extLst>
              <a:ext uri="{FF2B5EF4-FFF2-40B4-BE49-F238E27FC236}">
                <a16:creationId xmlns:a16="http://schemas.microsoft.com/office/drawing/2014/main" id="{83C6A2E2-55AE-4AB6-BA9E-4394D88160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724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7" name="Line 16">
            <a:extLst>
              <a:ext uri="{FF2B5EF4-FFF2-40B4-BE49-F238E27FC236}">
                <a16:creationId xmlns:a16="http://schemas.microsoft.com/office/drawing/2014/main" id="{1ECE3DB2-32AA-495D-947E-75D17BA856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8" name="Line 17">
            <a:extLst>
              <a:ext uri="{FF2B5EF4-FFF2-40B4-BE49-F238E27FC236}">
                <a16:creationId xmlns:a16="http://schemas.microsoft.com/office/drawing/2014/main" id="{BE3F260A-805E-4450-801D-158C59199F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4724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9" name="AutoShape 19">
            <a:extLst>
              <a:ext uri="{FF2B5EF4-FFF2-40B4-BE49-F238E27FC236}">
                <a16:creationId xmlns:a16="http://schemas.microsoft.com/office/drawing/2014/main" id="{57D9EF8B-5CB7-48A1-B51F-95AD22D7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609600" cy="685800"/>
          </a:xfrm>
          <a:prstGeom prst="can">
            <a:avLst>
              <a:gd name="adj" fmla="val 281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1760" name="Text Box 21">
            <a:extLst>
              <a:ext uri="{FF2B5EF4-FFF2-40B4-BE49-F238E27FC236}">
                <a16:creationId xmlns:a16="http://schemas.microsoft.com/office/drawing/2014/main" id="{6C3E96A9-510F-46EB-B18C-E6E9A810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78200"/>
            <a:ext cx="4117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Position cylinders in scene: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World coordinates</a:t>
            </a:r>
            <a:endParaRPr lang="en-GB" altLang="en-US" sz="2800"/>
          </a:p>
        </p:txBody>
      </p:sp>
      <p:sp>
        <p:nvSpPr>
          <p:cNvPr id="31761" name="AutoShape 15">
            <a:extLst>
              <a:ext uri="{FF2B5EF4-FFF2-40B4-BE49-F238E27FC236}">
                <a16:creationId xmlns:a16="http://schemas.microsoft.com/office/drawing/2014/main" id="{5FC9B36C-9884-46E4-A2C0-186DD4038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609600" cy="9144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1762" name="Text Box 24">
            <a:extLst>
              <a:ext uri="{FF2B5EF4-FFF2-40B4-BE49-F238E27FC236}">
                <a16:creationId xmlns:a16="http://schemas.microsoft.com/office/drawing/2014/main" id="{45E50385-24CC-43D6-A0CD-969C731D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3-1:60-61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2100264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9B1A03-1161-4081-A36B-522EDBBF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</a:t>
            </a:r>
            <a:endParaRPr lang="en-GB" altLang="en-US" sz="2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4EAC9E1-6720-4BCD-B8F5-3F4709942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model to image</a:t>
            </a:r>
            <a:endParaRPr lang="en-GB" altLang="en-US"/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F0710E6D-757E-4194-A8EE-2A5DDA404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World</a:t>
            </a:r>
            <a:endParaRPr lang="en-GB" altLang="en-US" sz="2400"/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3A42CCC0-38E9-414E-B1C9-5320E7E5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066800" cy="106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View</a:t>
            </a:r>
            <a:endParaRPr lang="en-GB" altLang="en-US" sz="2400"/>
          </a:p>
        </p:txBody>
      </p:sp>
      <p:sp>
        <p:nvSpPr>
          <p:cNvPr id="32774" name="Line 7">
            <a:extLst>
              <a:ext uri="{FF2B5EF4-FFF2-40B4-BE49-F238E27FC236}">
                <a16:creationId xmlns:a16="http://schemas.microsoft.com/office/drawing/2014/main" id="{98AFD079-155D-43E6-B637-E04EB9379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601B2F14-2009-49EC-B365-5B62DDC90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5BECD4EC-5AB9-42A3-A700-7604011E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NDC</a:t>
            </a:r>
            <a:endParaRPr lang="en-GB" altLang="en-US" sz="2400"/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id="{C6EF7990-6B46-493B-A9B1-7E126F32F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8" name="Rectangle 11">
            <a:extLst>
              <a:ext uri="{FF2B5EF4-FFF2-40B4-BE49-F238E27FC236}">
                <a16:creationId xmlns:a16="http://schemas.microsoft.com/office/drawing/2014/main" id="{47BE1E2E-9ACC-4337-92FA-8F1DF047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Display</a:t>
            </a:r>
            <a:endParaRPr lang="en-GB" altLang="en-US" sz="2400"/>
          </a:p>
        </p:txBody>
      </p:sp>
      <p:sp>
        <p:nvSpPr>
          <p:cNvPr id="32779" name="Line 12">
            <a:extLst>
              <a:ext uri="{FF2B5EF4-FFF2-40B4-BE49-F238E27FC236}">
                <a16:creationId xmlns:a16="http://schemas.microsoft.com/office/drawing/2014/main" id="{347D8B12-164A-4B1A-9FBD-A40C4ACDF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0" name="Line 13">
            <a:extLst>
              <a:ext uri="{FF2B5EF4-FFF2-40B4-BE49-F238E27FC236}">
                <a16:creationId xmlns:a16="http://schemas.microsoft.com/office/drawing/2014/main" id="{7A47BF6E-D113-4790-B81C-21B7D292A3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1" name="Line 14">
            <a:extLst>
              <a:ext uri="{FF2B5EF4-FFF2-40B4-BE49-F238E27FC236}">
                <a16:creationId xmlns:a16="http://schemas.microsoft.com/office/drawing/2014/main" id="{377CFAF9-629F-419F-9228-40B3BED48B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505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2" name="Line 15">
            <a:extLst>
              <a:ext uri="{FF2B5EF4-FFF2-40B4-BE49-F238E27FC236}">
                <a16:creationId xmlns:a16="http://schemas.microsoft.com/office/drawing/2014/main" id="{609FDABC-9905-49E3-97BF-F4FC5944D5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3886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3" name="AutoShape 16">
            <a:extLst>
              <a:ext uri="{FF2B5EF4-FFF2-40B4-BE49-F238E27FC236}">
                <a16:creationId xmlns:a16="http://schemas.microsoft.com/office/drawing/2014/main" id="{CA9B74C6-EDBD-47C5-89EE-0508540E9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609600" cy="685800"/>
          </a:xfrm>
          <a:prstGeom prst="can">
            <a:avLst>
              <a:gd name="adj" fmla="val 281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2784" name="AutoShape 18">
            <a:extLst>
              <a:ext uri="{FF2B5EF4-FFF2-40B4-BE49-F238E27FC236}">
                <a16:creationId xmlns:a16="http://schemas.microsoft.com/office/drawing/2014/main" id="{D4D0CC89-2B0E-48E2-95D3-B8D2661A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609600" cy="9144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2785" name="Freeform 19">
            <a:extLst>
              <a:ext uri="{FF2B5EF4-FFF2-40B4-BE49-F238E27FC236}">
                <a16:creationId xmlns:a16="http://schemas.microsoft.com/office/drawing/2014/main" id="{75E2E185-B27D-4886-95A4-1C86E6992A7C}"/>
              </a:ext>
            </a:extLst>
          </p:cNvPr>
          <p:cNvSpPr>
            <a:spLocks/>
          </p:cNvSpPr>
          <p:nvPr/>
        </p:nvSpPr>
        <p:spPr bwMode="auto">
          <a:xfrm>
            <a:off x="2438400" y="3732213"/>
            <a:ext cx="503238" cy="493712"/>
          </a:xfrm>
          <a:custGeom>
            <a:avLst/>
            <a:gdLst>
              <a:gd name="T0" fmla="*/ 0 w 317"/>
              <a:gd name="T1" fmla="*/ 2147483647 h 311"/>
              <a:gd name="T2" fmla="*/ 2147483647 w 317"/>
              <a:gd name="T3" fmla="*/ 0 h 311"/>
              <a:gd name="T4" fmla="*/ 2147483647 w 317"/>
              <a:gd name="T5" fmla="*/ 2147483647 h 311"/>
              <a:gd name="T6" fmla="*/ 0 60000 65536"/>
              <a:gd name="T7" fmla="*/ 0 60000 65536"/>
              <a:gd name="T8" fmla="*/ 0 60000 65536"/>
              <a:gd name="T9" fmla="*/ 0 w 317"/>
              <a:gd name="T10" fmla="*/ 0 h 311"/>
              <a:gd name="T11" fmla="*/ 317 w 317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1">
                <a:moveTo>
                  <a:pt x="0" y="97"/>
                </a:moveTo>
                <a:lnTo>
                  <a:pt x="317" y="0"/>
                </a:lnTo>
                <a:lnTo>
                  <a:pt x="215" y="311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6" name="Arc 20">
            <a:extLst>
              <a:ext uri="{FF2B5EF4-FFF2-40B4-BE49-F238E27FC236}">
                <a16:creationId xmlns:a16="http://schemas.microsoft.com/office/drawing/2014/main" id="{14629E47-643C-4FD6-80B3-1CED806F51E5}"/>
              </a:ext>
            </a:extLst>
          </p:cNvPr>
          <p:cNvSpPr>
            <a:spLocks/>
          </p:cNvSpPr>
          <p:nvPr/>
        </p:nvSpPr>
        <p:spPr bwMode="auto">
          <a:xfrm flipH="1">
            <a:off x="2590800" y="3810000"/>
            <a:ext cx="304800" cy="334963"/>
          </a:xfrm>
          <a:custGeom>
            <a:avLst/>
            <a:gdLst>
              <a:gd name="T0" fmla="*/ 2147483647 w 21600"/>
              <a:gd name="T1" fmla="*/ 0 h 23707"/>
              <a:gd name="T2" fmla="*/ 2147483647 w 21600"/>
              <a:gd name="T3" fmla="*/ 2147483647 h 23707"/>
              <a:gd name="T4" fmla="*/ 0 w 21600"/>
              <a:gd name="T5" fmla="*/ 2147483647 h 23707"/>
              <a:gd name="T6" fmla="*/ 0 60000 65536"/>
              <a:gd name="T7" fmla="*/ 0 60000 65536"/>
              <a:gd name="T8" fmla="*/ 0 60000 65536"/>
              <a:gd name="T9" fmla="*/ 0 w 21600"/>
              <a:gd name="T10" fmla="*/ 0 h 23707"/>
              <a:gd name="T11" fmla="*/ 21600 w 21600"/>
              <a:gd name="T12" fmla="*/ 23707 h 237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707" fill="none" extrusionOk="0">
                <a:moveTo>
                  <a:pt x="21487" y="-1"/>
                </a:moveTo>
                <a:cubicBezTo>
                  <a:pt x="21562" y="732"/>
                  <a:pt x="21600" y="1468"/>
                  <a:pt x="21600" y="2205"/>
                </a:cubicBezTo>
                <a:cubicBezTo>
                  <a:pt x="21600" y="13339"/>
                  <a:pt x="13136" y="22648"/>
                  <a:pt x="2053" y="23707"/>
                </a:cubicBezTo>
              </a:path>
              <a:path w="21600" h="23707" stroke="0" extrusionOk="0">
                <a:moveTo>
                  <a:pt x="21487" y="-1"/>
                </a:moveTo>
                <a:cubicBezTo>
                  <a:pt x="21562" y="732"/>
                  <a:pt x="21600" y="1468"/>
                  <a:pt x="21600" y="2205"/>
                </a:cubicBezTo>
                <a:cubicBezTo>
                  <a:pt x="21600" y="13339"/>
                  <a:pt x="13136" y="22648"/>
                  <a:pt x="2053" y="23707"/>
                </a:cubicBezTo>
                <a:lnTo>
                  <a:pt x="0" y="2205"/>
                </a:lnTo>
                <a:lnTo>
                  <a:pt x="21487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7" name="Text Box 21">
            <a:extLst>
              <a:ext uri="{FF2B5EF4-FFF2-40B4-BE49-F238E27FC236}">
                <a16:creationId xmlns:a16="http://schemas.microsoft.com/office/drawing/2014/main" id="{433E1DA6-17D2-4F8B-9D88-489E73AF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78200"/>
            <a:ext cx="3659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Look at cylinders,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/>
              <a:t>project on virtual screen</a:t>
            </a: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Viewing coordinates</a:t>
            </a:r>
            <a:endParaRPr lang="en-GB" altLang="en-US" sz="2800"/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CB686699-E700-439E-8F94-7C26F8A14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15000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Visible surfaces, shading</a:t>
            </a:r>
            <a:endParaRPr lang="en-GB" altLang="en-US" sz="2800" i="1"/>
          </a:p>
        </p:txBody>
      </p:sp>
      <p:sp>
        <p:nvSpPr>
          <p:cNvPr id="32789" name="Text Box 23">
            <a:extLst>
              <a:ext uri="{FF2B5EF4-FFF2-40B4-BE49-F238E27FC236}">
                <a16:creationId xmlns:a16="http://schemas.microsoft.com/office/drawing/2014/main" id="{1C074170-4F61-41AD-B37A-7BF8ABA4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3-1:60-61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22016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63CDB04-8A86-4586-AB07-E7D8221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</a:t>
            </a:r>
            <a:endParaRPr lang="en-GB" altLang="en-US" sz="24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B02E95B-B3A3-4481-9049-986FFF34A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model to image</a:t>
            </a:r>
            <a:endParaRPr lang="en-GB" altLang="en-US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2591E7BA-DFAB-499C-A51E-8E3F9E31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World</a:t>
            </a:r>
            <a:endParaRPr lang="en-GB" altLang="en-US" sz="2400"/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04C1838C-CC9D-4DCE-A5B0-7AA85332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View</a:t>
            </a:r>
            <a:endParaRPr lang="en-GB" altLang="en-US" sz="2400"/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id="{E21D8478-6F01-4412-B977-7F61529AF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9" name="Line 8">
            <a:extLst>
              <a:ext uri="{FF2B5EF4-FFF2-40B4-BE49-F238E27FC236}">
                <a16:creationId xmlns:a16="http://schemas.microsoft.com/office/drawing/2014/main" id="{76E8564C-2F41-427A-B03F-065DBF7D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BF28E9FF-6C0D-422B-B9BA-944E09BA3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05000"/>
            <a:ext cx="1066800" cy="106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NDC</a:t>
            </a:r>
            <a:endParaRPr lang="en-GB" altLang="en-US" sz="2400"/>
          </a:p>
        </p:txBody>
      </p:sp>
      <p:sp>
        <p:nvSpPr>
          <p:cNvPr id="33801" name="Line 10">
            <a:extLst>
              <a:ext uri="{FF2B5EF4-FFF2-40B4-BE49-F238E27FC236}">
                <a16:creationId xmlns:a16="http://schemas.microsoft.com/office/drawing/2014/main" id="{23149407-AA27-4981-9C46-BB0E48BE9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2" name="Rectangle 11">
            <a:extLst>
              <a:ext uri="{FF2B5EF4-FFF2-40B4-BE49-F238E27FC236}">
                <a16:creationId xmlns:a16="http://schemas.microsoft.com/office/drawing/2014/main" id="{396C6C63-773D-48D3-BA9F-94E08C27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Display</a:t>
            </a:r>
            <a:endParaRPr lang="en-GB" altLang="en-US" sz="2400"/>
          </a:p>
        </p:txBody>
      </p:sp>
      <p:sp>
        <p:nvSpPr>
          <p:cNvPr id="33803" name="Line 12">
            <a:extLst>
              <a:ext uri="{FF2B5EF4-FFF2-40B4-BE49-F238E27FC236}">
                <a16:creationId xmlns:a16="http://schemas.microsoft.com/office/drawing/2014/main" id="{F5161869-E64D-40AF-9182-A97B6E85B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4" name="Line 13">
            <a:extLst>
              <a:ext uri="{FF2B5EF4-FFF2-40B4-BE49-F238E27FC236}">
                <a16:creationId xmlns:a16="http://schemas.microsoft.com/office/drawing/2014/main" id="{745FBBA1-DAD2-45FB-ABB5-53C0C76C43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191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5" name="AutoShape 17">
            <a:extLst>
              <a:ext uri="{FF2B5EF4-FFF2-40B4-BE49-F238E27FC236}">
                <a16:creationId xmlns:a16="http://schemas.microsoft.com/office/drawing/2014/main" id="{B9DF3993-942B-4052-A28B-F1BF2873B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609600" cy="9144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3806" name="Text Box 20">
            <a:extLst>
              <a:ext uri="{FF2B5EF4-FFF2-40B4-BE49-F238E27FC236}">
                <a16:creationId xmlns:a16="http://schemas.microsoft.com/office/drawing/2014/main" id="{EB56DFA8-B33B-475C-83C9-E7064475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78200"/>
            <a:ext cx="4759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Display: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Normalized Device Coordinates</a:t>
            </a:r>
            <a:endParaRPr lang="en-GB" altLang="en-US" sz="2800"/>
          </a:p>
        </p:txBody>
      </p:sp>
      <p:sp>
        <p:nvSpPr>
          <p:cNvPr id="33807" name="AutoShape 16">
            <a:extLst>
              <a:ext uri="{FF2B5EF4-FFF2-40B4-BE49-F238E27FC236}">
                <a16:creationId xmlns:a16="http://schemas.microsoft.com/office/drawing/2014/main" id="{13D643C6-CFBC-4A06-8786-27C44E05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609600" cy="685800"/>
          </a:xfrm>
          <a:prstGeom prst="can">
            <a:avLst>
              <a:gd name="adj" fmla="val 281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3808" name="Line 21">
            <a:extLst>
              <a:ext uri="{FF2B5EF4-FFF2-40B4-BE49-F238E27FC236}">
                <a16:creationId xmlns:a16="http://schemas.microsoft.com/office/drawing/2014/main" id="{5E185678-EB6D-490E-B219-3E38BB22B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79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9" name="Text Box 22">
            <a:extLst>
              <a:ext uri="{FF2B5EF4-FFF2-40B4-BE49-F238E27FC236}">
                <a16:creationId xmlns:a16="http://schemas.microsoft.com/office/drawing/2014/main" id="{4855F7A4-9726-4A10-9590-C16C201A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  <a:endParaRPr lang="en-GB" altLang="en-US" sz="2400"/>
          </a:p>
        </p:txBody>
      </p:sp>
      <p:sp>
        <p:nvSpPr>
          <p:cNvPr id="33810" name="Text Box 23">
            <a:extLst>
              <a:ext uri="{FF2B5EF4-FFF2-40B4-BE49-F238E27FC236}">
                <a16:creationId xmlns:a16="http://schemas.microsoft.com/office/drawing/2014/main" id="{DD74AE88-1375-46DC-AA66-E1BE6A2F8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  <a:endParaRPr lang="en-GB" altLang="en-US" sz="2400"/>
          </a:p>
        </p:txBody>
      </p:sp>
      <p:sp>
        <p:nvSpPr>
          <p:cNvPr id="33811" name="Text Box 24">
            <a:extLst>
              <a:ext uri="{FF2B5EF4-FFF2-40B4-BE49-F238E27FC236}">
                <a16:creationId xmlns:a16="http://schemas.microsoft.com/office/drawing/2014/main" id="{FD6BD789-3037-4600-B50E-BC2EF21C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  <a:endParaRPr lang="en-GB" altLang="en-US" sz="2400"/>
          </a:p>
        </p:txBody>
      </p:sp>
      <p:sp>
        <p:nvSpPr>
          <p:cNvPr id="33812" name="Line 25">
            <a:extLst>
              <a:ext uri="{FF2B5EF4-FFF2-40B4-BE49-F238E27FC236}">
                <a16:creationId xmlns:a16="http://schemas.microsoft.com/office/drawing/2014/main" id="{62BD5899-46A5-4590-8DF3-C763E2F1C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3" name="Line 26">
            <a:extLst>
              <a:ext uri="{FF2B5EF4-FFF2-40B4-BE49-F238E27FC236}">
                <a16:creationId xmlns:a16="http://schemas.microsoft.com/office/drawing/2014/main" id="{B8891EB0-6F73-49A5-80C6-491B5003EE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4" name="Text Box 27">
            <a:extLst>
              <a:ext uri="{FF2B5EF4-FFF2-40B4-BE49-F238E27FC236}">
                <a16:creationId xmlns:a16="http://schemas.microsoft.com/office/drawing/2014/main" id="{EF3BB950-C21A-4B71-B622-F59E8204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3-1:60-61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417964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89597"/>
            <a:ext cx="914400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370" dirty="0"/>
              <a:t>Course </a:t>
            </a:r>
            <a:r>
              <a:rPr lang="en-US" spc="-240" dirty="0"/>
              <a:t>Details</a:t>
            </a:r>
            <a:endParaRPr spc="-31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45920"/>
            <a:ext cx="830326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2400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Course Code</a:t>
            </a:r>
            <a:r>
              <a:rPr lang="en-US" sz="2400" b="1" dirty="0"/>
              <a:t>		IT331</a:t>
            </a:r>
          </a:p>
          <a:p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Course Name</a:t>
            </a:r>
            <a:r>
              <a:rPr lang="en-US" sz="2400" b="1" dirty="0"/>
              <a:t>		Computer Graphics 1</a:t>
            </a:r>
            <a:endParaRPr lang="en-US" sz="2400" b="1" i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Coordinating Unit</a:t>
            </a:r>
            <a:r>
              <a:rPr lang="en-US" sz="2400" b="1" dirty="0"/>
              <a:t>	Computer Science Department,</a:t>
            </a:r>
          </a:p>
          <a:p>
            <a:r>
              <a:rPr lang="en-US" sz="2400" b="1" dirty="0"/>
              <a:t>		Faculty of Computers &amp; Artificial Intelligence, 					Helwan University 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Term</a:t>
            </a:r>
            <a:r>
              <a:rPr lang="en-US" sz="2400" b="1" dirty="0"/>
              <a:t>			Semester 2 (Spring) 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Level</a:t>
            </a:r>
            <a:r>
              <a:rPr lang="en-US" sz="2400" b="1" dirty="0"/>
              <a:t>			Undergraduate - Levels 3, 4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8727983-0660-4A2A-9B82-ED3ED8A7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</a:t>
            </a:r>
            <a:endParaRPr lang="en-GB" altLang="en-US" sz="24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B2E30DB-8FC8-40FD-9E7D-621655B3B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model to image</a:t>
            </a:r>
            <a:endParaRPr lang="en-GB" altLang="en-US"/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C2201C17-48F8-45FD-86C5-9F418147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World</a:t>
            </a:r>
            <a:endParaRPr lang="en-GB" altLang="en-US" sz="2400"/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F45017E2-4D53-41D7-BABE-13FF4D94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View</a:t>
            </a:r>
            <a:endParaRPr lang="en-GB" altLang="en-US" sz="2400"/>
          </a:p>
        </p:txBody>
      </p:sp>
      <p:sp>
        <p:nvSpPr>
          <p:cNvPr id="34822" name="Line 7">
            <a:extLst>
              <a:ext uri="{FF2B5EF4-FFF2-40B4-BE49-F238E27FC236}">
                <a16:creationId xmlns:a16="http://schemas.microsoft.com/office/drawing/2014/main" id="{79507EFD-377A-4A72-8F1B-0D96EBDAD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3" name="Line 8">
            <a:extLst>
              <a:ext uri="{FF2B5EF4-FFF2-40B4-BE49-F238E27FC236}">
                <a16:creationId xmlns:a16="http://schemas.microsoft.com/office/drawing/2014/main" id="{7864B74C-2796-41CA-8947-D670E66E7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4" name="Rectangle 9">
            <a:extLst>
              <a:ext uri="{FF2B5EF4-FFF2-40B4-BE49-F238E27FC236}">
                <a16:creationId xmlns:a16="http://schemas.microsoft.com/office/drawing/2014/main" id="{736773D0-3A07-45D2-979D-A6BC27C31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05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NDC</a:t>
            </a:r>
            <a:endParaRPr lang="en-GB" altLang="en-US" sz="2400"/>
          </a:p>
        </p:txBody>
      </p:sp>
      <p:sp>
        <p:nvSpPr>
          <p:cNvPr id="34825" name="Line 10">
            <a:extLst>
              <a:ext uri="{FF2B5EF4-FFF2-40B4-BE49-F238E27FC236}">
                <a16:creationId xmlns:a16="http://schemas.microsoft.com/office/drawing/2014/main" id="{7CCCB83F-0F2D-491B-952E-183399695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6" name="Rectangle 11">
            <a:extLst>
              <a:ext uri="{FF2B5EF4-FFF2-40B4-BE49-F238E27FC236}">
                <a16:creationId xmlns:a16="http://schemas.microsoft.com/office/drawing/2014/main" id="{77C313FA-9638-4746-853B-96301316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066800" cy="106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Display</a:t>
            </a:r>
            <a:endParaRPr lang="en-GB" altLang="en-US" sz="2400"/>
          </a:p>
        </p:txBody>
      </p:sp>
      <p:sp>
        <p:nvSpPr>
          <p:cNvPr id="34827" name="Line 12">
            <a:extLst>
              <a:ext uri="{FF2B5EF4-FFF2-40B4-BE49-F238E27FC236}">
                <a16:creationId xmlns:a16="http://schemas.microsoft.com/office/drawing/2014/main" id="{71E9C3A3-4EC4-4F42-9EFE-135EFCA34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8" name="Line 13">
            <a:extLst>
              <a:ext uri="{FF2B5EF4-FFF2-40B4-BE49-F238E27FC236}">
                <a16:creationId xmlns:a16="http://schemas.microsoft.com/office/drawing/2014/main" id="{7777C129-1C1B-4329-B374-3C30274A5B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191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9" name="AutoShape 14">
            <a:extLst>
              <a:ext uri="{FF2B5EF4-FFF2-40B4-BE49-F238E27FC236}">
                <a16:creationId xmlns:a16="http://schemas.microsoft.com/office/drawing/2014/main" id="{904E23BC-B935-4F96-9136-54ECDC05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609600" cy="9144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4830" name="Text Box 15">
            <a:extLst>
              <a:ext uri="{FF2B5EF4-FFF2-40B4-BE49-F238E27FC236}">
                <a16:creationId xmlns:a16="http://schemas.microsoft.com/office/drawing/2014/main" id="{93EAD878-39B5-4FB2-9ED5-FD86DEAD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78200"/>
            <a:ext cx="2994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Display on screen: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Device Coordinates</a:t>
            </a:r>
            <a:endParaRPr lang="en-GB" altLang="en-US" sz="2800"/>
          </a:p>
        </p:txBody>
      </p:sp>
      <p:sp>
        <p:nvSpPr>
          <p:cNvPr id="34831" name="AutoShape 16">
            <a:extLst>
              <a:ext uri="{FF2B5EF4-FFF2-40B4-BE49-F238E27FC236}">
                <a16:creationId xmlns:a16="http://schemas.microsoft.com/office/drawing/2014/main" id="{2833991F-17D8-40C8-9381-E89CE83B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609600" cy="685800"/>
          </a:xfrm>
          <a:prstGeom prst="can">
            <a:avLst>
              <a:gd name="adj" fmla="val 2812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400"/>
          </a:p>
        </p:txBody>
      </p:sp>
      <p:sp>
        <p:nvSpPr>
          <p:cNvPr id="34832" name="Line 17">
            <a:extLst>
              <a:ext uri="{FF2B5EF4-FFF2-40B4-BE49-F238E27FC236}">
                <a16:creationId xmlns:a16="http://schemas.microsoft.com/office/drawing/2014/main" id="{F6BAEB34-F864-49FF-8953-C7EA6A5EC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91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Text Box 18">
            <a:extLst>
              <a:ext uri="{FF2B5EF4-FFF2-40B4-BE49-F238E27FC236}">
                <a16:creationId xmlns:a16="http://schemas.microsoft.com/office/drawing/2014/main" id="{CE3C0947-2B8A-478E-A2BA-FCC36F45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768</a:t>
            </a:r>
            <a:endParaRPr lang="en-GB" altLang="en-US" sz="2400"/>
          </a:p>
        </p:txBody>
      </p:sp>
      <p:sp>
        <p:nvSpPr>
          <p:cNvPr id="34834" name="Text Box 19">
            <a:extLst>
              <a:ext uri="{FF2B5EF4-FFF2-40B4-BE49-F238E27FC236}">
                <a16:creationId xmlns:a16="http://schemas.microsoft.com/office/drawing/2014/main" id="{EAD35AB2-1600-46D1-A49B-9500F439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1024</a:t>
            </a:r>
            <a:endParaRPr lang="en-GB" altLang="en-US" sz="2400"/>
          </a:p>
        </p:txBody>
      </p:sp>
      <p:sp>
        <p:nvSpPr>
          <p:cNvPr id="34835" name="Text Box 20">
            <a:extLst>
              <a:ext uri="{FF2B5EF4-FFF2-40B4-BE49-F238E27FC236}">
                <a16:creationId xmlns:a16="http://schemas.microsoft.com/office/drawing/2014/main" id="{A0475492-62DC-49EC-B93B-EF0A96F4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  <a:endParaRPr lang="en-GB" altLang="en-US" sz="2400"/>
          </a:p>
        </p:txBody>
      </p:sp>
      <p:sp>
        <p:nvSpPr>
          <p:cNvPr id="34836" name="Line 21">
            <a:extLst>
              <a:ext uri="{FF2B5EF4-FFF2-40B4-BE49-F238E27FC236}">
                <a16:creationId xmlns:a16="http://schemas.microsoft.com/office/drawing/2014/main" id="{E477AB3A-4B91-4292-BDAB-482CBC3B6F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7" name="Line 22">
            <a:extLst>
              <a:ext uri="{FF2B5EF4-FFF2-40B4-BE49-F238E27FC236}">
                <a16:creationId xmlns:a16="http://schemas.microsoft.com/office/drawing/2014/main" id="{DC0B7459-D2A7-4C14-9899-30B1A695E5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042E8D97-8104-4A1D-87AE-6AB3ECC1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638800"/>
            <a:ext cx="176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Interaction</a:t>
            </a:r>
            <a:endParaRPr lang="en-GB" altLang="en-US" sz="2800" i="1"/>
          </a:p>
        </p:txBody>
      </p:sp>
      <p:sp>
        <p:nvSpPr>
          <p:cNvPr id="34839" name="Text Box 24">
            <a:extLst>
              <a:ext uri="{FF2B5EF4-FFF2-40B4-BE49-F238E27FC236}">
                <a16:creationId xmlns:a16="http://schemas.microsoft.com/office/drawing/2014/main" id="{0DC3A591-8A71-41B4-B8E5-42DF7E8E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3-1:60-61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31485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82A187E-E436-4B57-A3BD-BBF6B213C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Generating graphics</a:t>
            </a:r>
            <a:endParaRPr lang="en-GB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7A99136-1556-49A5-8F30-4E03337D5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Special-purpose programs</a:t>
            </a:r>
          </a:p>
          <a:p>
            <a:pPr lvl="1" eaLnBrk="1" hangingPunct="1"/>
            <a:r>
              <a:rPr lang="en-US" altLang="en-US" dirty="0"/>
              <a:t>Photoshop, </a:t>
            </a:r>
            <a:r>
              <a:rPr lang="en-US" altLang="en-US" dirty="0" err="1"/>
              <a:t>Powerpoint</a:t>
            </a:r>
            <a:r>
              <a:rPr lang="en-US" altLang="en-US" dirty="0"/>
              <a:t>, AutoCAD, </a:t>
            </a:r>
            <a:r>
              <a:rPr lang="en-US" altLang="en-US" dirty="0" err="1"/>
              <a:t>StudioMax</a:t>
            </a:r>
            <a:r>
              <a:rPr lang="en-US" altLang="en-US" dirty="0"/>
              <a:t>, Maya, Blender, </a:t>
            </a:r>
            <a:r>
              <a:rPr lang="en-US" altLang="en-US" dirty="0" err="1"/>
              <a:t>PovRay</a:t>
            </a:r>
            <a:r>
              <a:rPr lang="en-US" altLang="en-US" dirty="0"/>
              <a:t>, …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GB" altLang="en-US" dirty="0"/>
              <a:t>General graphics libraries and standards</a:t>
            </a:r>
          </a:p>
          <a:p>
            <a:pPr lvl="1" eaLnBrk="1" hangingPunct="1"/>
            <a:r>
              <a:rPr lang="en-GB" altLang="en-US" dirty="0"/>
              <a:t>Windows API, OpenGL, Direct3D,…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97CC516F-7ADE-4969-8292-8FED019D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H&amp;B 3-2:61-62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3019500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AD369B-110B-4514-99CB-46005E1B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Textbook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8EF7C-1DFD-48FE-9B6B-06C9659FF2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pc="-5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32</a:t>
            </a:fld>
            <a:endParaRPr lang="en-US" spc="-5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1CA35BF-5B5E-44BF-91CA-8BE56358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8625"/>
            <a:ext cx="3524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72194-B6A3-4786-8AD3-D8E6896D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27" y="1698625"/>
            <a:ext cx="4809564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ouTube - Apps on Google Play">
            <a:extLst>
              <a:ext uri="{FF2B5EF4-FFF2-40B4-BE49-F238E27FC236}">
                <a16:creationId xmlns:a16="http://schemas.microsoft.com/office/drawing/2014/main" id="{26E1541E-3B16-42E7-99B1-0132AADC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55390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89597"/>
            <a:ext cx="914400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370" dirty="0"/>
              <a:t>Course </a:t>
            </a:r>
            <a:r>
              <a:rPr lang="en-US" spc="-240" dirty="0"/>
              <a:t>M</a:t>
            </a:r>
            <a:r>
              <a:rPr spc="-240" dirty="0"/>
              <a:t>aterials </a:t>
            </a:r>
            <a:r>
              <a:rPr lang="en-AU" spc="-320" dirty="0"/>
              <a:t>&amp; Announcements</a:t>
            </a:r>
            <a:endParaRPr spc="-31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140281"/>
            <a:ext cx="8534400" cy="3224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Course web page: </a:t>
            </a:r>
          </a:p>
          <a:p>
            <a:pPr marL="12700" marR="508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-75" dirty="0">
                <a:solidFill>
                  <a:prstClr val="black"/>
                </a:solidFill>
                <a:latin typeface="Consolas" panose="020B0609020204030204" pitchFamily="49" charset="0"/>
                <a:cs typeface="Arial"/>
              </a:rPr>
              <a:t>	</a:t>
            </a:r>
            <a:r>
              <a:rPr lang="en-US" sz="2400" spc="-75" dirty="0">
                <a:solidFill>
                  <a:prstClr val="black"/>
                </a:solidFill>
                <a:latin typeface="Consolas" panose="020B0609020204030204" pitchFamily="49" charset="0"/>
                <a:cs typeface="Arial"/>
                <a:hlinkClick r:id="rId4"/>
              </a:rPr>
              <a:t>http://fcai.ml/gfx/2023</a:t>
            </a:r>
            <a:endParaRPr kumimoji="0" lang="en-US" sz="3200" b="0" i="0" u="none" strike="noStrike" kern="1200" cap="none" spc="-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MS Teams Code: 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rcbz6ap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-10" normalizeH="0" baseline="0" noProof="0" dirty="0">
                <a:ln>
                  <a:noFill/>
                </a:ln>
                <a:solidFill>
                  <a:srgbClr val="9454C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 descr="Microsoft Teams | OCIO">
            <a:extLst>
              <a:ext uri="{FF2B5EF4-FFF2-40B4-BE49-F238E27FC236}">
                <a16:creationId xmlns:a16="http://schemas.microsoft.com/office/drawing/2014/main" id="{CB6CC908-B50D-4EAC-8D15-2742D9A0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84600"/>
            <a:ext cx="2462212" cy="205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08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240" dirty="0"/>
              <a:t>Assessment Summary (</a:t>
            </a:r>
            <a:r>
              <a:rPr spc="-240" dirty="0"/>
              <a:t>Grading</a:t>
            </a:r>
            <a:r>
              <a:rPr lang="en-AU" spc="-240" dirty="0"/>
              <a:t> Policy)</a:t>
            </a:r>
            <a:endParaRPr spc="-24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19200"/>
            <a:ext cx="84582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Assessment for this subject consists of five components with the following weightings (grading breakdown): </a:t>
            </a:r>
          </a:p>
          <a:p>
            <a:pPr algn="just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algn="just">
              <a:buFont typeface="+mj-lt"/>
              <a:buAutoNum type="arabicParenR"/>
            </a:pPr>
            <a:r>
              <a:rPr lang="en-US" sz="2400" dirty="0"/>
              <a:t>Final Written Exam				</a:t>
            </a:r>
            <a:r>
              <a:rPr lang="en-US" sz="2400" b="1" dirty="0"/>
              <a:t>50%</a:t>
            </a:r>
            <a:r>
              <a:rPr lang="en-US" sz="2400" dirty="0"/>
              <a:t> 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sz="2400" dirty="0"/>
              <a:t>Midterm Written Exam				</a:t>
            </a:r>
            <a:r>
              <a:rPr lang="en-US" sz="2400" b="1" dirty="0"/>
              <a:t>20%</a:t>
            </a:r>
            <a:r>
              <a:rPr lang="en-US" sz="2400" dirty="0"/>
              <a:t> 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sz="2400" dirty="0"/>
              <a:t>Graphics Package ( Desktop / C# ) 		</a:t>
            </a:r>
            <a:r>
              <a:rPr lang="en-US" sz="2400" b="1" dirty="0"/>
              <a:t>10%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sz="2400" dirty="0"/>
              <a:t>2D Game ( Unity / C# ) 				</a:t>
            </a:r>
            <a:r>
              <a:rPr lang="en-US" sz="2400" b="1" dirty="0"/>
              <a:t>10%</a:t>
            </a:r>
            <a:r>
              <a:rPr lang="en-US" sz="2400" dirty="0"/>
              <a:t> </a:t>
            </a:r>
          </a:p>
          <a:p>
            <a:pPr marL="800100" lvl="1" indent="-342900" algn="just">
              <a:buFont typeface="+mj-lt"/>
              <a:buAutoNum type="arabicParenR"/>
            </a:pPr>
            <a:r>
              <a:rPr lang="en-US" sz="2400" dirty="0"/>
              <a:t>3D Game ( Unity / C# )				</a:t>
            </a:r>
            <a:r>
              <a:rPr lang="en-US" sz="2400" b="1" dirty="0"/>
              <a:t>10%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10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240" dirty="0"/>
              <a:t>Bonus Points</a:t>
            </a:r>
            <a:endParaRPr spc="-24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19200"/>
            <a:ext cx="845820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Any of the following will make you a candidate for getting bonus points</a:t>
            </a:r>
          </a:p>
          <a:p>
            <a:pPr algn="just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Draw your own </a:t>
            </a:r>
            <a:r>
              <a:rPr lang="en-US" sz="2800" b="1" dirty="0"/>
              <a:t>2d drawings </a:t>
            </a:r>
            <a:r>
              <a:rPr lang="en-US" sz="2800" dirty="0"/>
              <a:t>(sprites, pictures, or any assets) by yourself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Create your own </a:t>
            </a:r>
            <a:r>
              <a:rPr lang="en-US" sz="2800" b="1" dirty="0"/>
              <a:t>3d Models </a:t>
            </a:r>
            <a:r>
              <a:rPr lang="en-US" sz="2800" dirty="0"/>
              <a:t>by yourself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b="1" dirty="0"/>
              <a:t>Many Platforms</a:t>
            </a:r>
            <a:r>
              <a:rPr lang="en-US" sz="2800" dirty="0"/>
              <a:t>: Run your game on two or more platforms (Windows, Android, iOS)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b="1" dirty="0"/>
              <a:t>Multi-Player</a:t>
            </a:r>
            <a:r>
              <a:rPr lang="en-US" sz="2800" dirty="0"/>
              <a:t>: for example, play in two android devices (must be 2 different devices)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b="1" dirty="0"/>
              <a:t>Cross-Platform Multi-Player</a:t>
            </a:r>
            <a:r>
              <a:rPr lang="en-US" sz="2800" dirty="0"/>
              <a:t>: for example, play on Android vs iOS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Upload the game to </a:t>
            </a:r>
            <a:r>
              <a:rPr lang="en-US" sz="2800" b="1" dirty="0"/>
              <a:t>Android Play Store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37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90446"/>
            <a:ext cx="9143999" cy="677108"/>
          </a:xfrm>
        </p:spPr>
        <p:txBody>
          <a:bodyPr/>
          <a:lstStyle/>
          <a:p>
            <a:pPr algn="ctr" eaLnBrk="1" hangingPunct="1"/>
            <a:r>
              <a:rPr lang="en-AU" sz="4400" spc="-305" dirty="0"/>
              <a:t>Thanks! .. </a:t>
            </a:r>
            <a:r>
              <a:rPr lang="en-AU" sz="4400" i="1" spc="-305" dirty="0"/>
              <a:t>Questions?</a:t>
            </a:r>
            <a:endParaRPr lang="en-US" sz="4400" i="1" spc="-305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503D4-1937-41D4-9837-2B0A4D47E0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lang="en-US" spc="-5" smtClean="0"/>
              <a:t>36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1704881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89597"/>
            <a:ext cx="798433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260" dirty="0"/>
              <a:t>Course Staff: </a:t>
            </a:r>
            <a:r>
              <a:rPr spc="-260" dirty="0"/>
              <a:t>Instructors</a:t>
            </a:r>
            <a:r>
              <a:rPr lang="en-AU" spc="-260" dirty="0"/>
              <a:t> (Short Bio)</a:t>
            </a:r>
            <a:endParaRPr spc="-26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898856-8AED-4E08-9AFD-DF392F2B5DF2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7349654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AU" sz="22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kern="0" dirty="0"/>
              <a:t>Bachelor in Computer Science </a:t>
            </a:r>
            <a:r>
              <a:rPr lang="en-AU" sz="2200" i="1" kern="0" dirty="0"/>
              <a:t>from</a:t>
            </a:r>
            <a:r>
              <a:rPr lang="en-AU" sz="2200" kern="0" dirty="0"/>
              <a:t> Helwan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kern="0" dirty="0"/>
              <a:t>Masters in Computer Science (Image Processing) </a:t>
            </a:r>
            <a:r>
              <a:rPr lang="en-AU" sz="2200" i="1" kern="0" dirty="0"/>
              <a:t>from</a:t>
            </a:r>
            <a:r>
              <a:rPr lang="en-AU" sz="2200" kern="0" dirty="0"/>
              <a:t> Helwan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kern="0" dirty="0"/>
              <a:t>PhD. in Computer Science (Computational Linguistics) </a:t>
            </a:r>
            <a:r>
              <a:rPr lang="en-AU" sz="2200" i="1" kern="0" dirty="0"/>
              <a:t>from</a:t>
            </a:r>
            <a:r>
              <a:rPr lang="en-AU" sz="2200" kern="0" dirty="0"/>
              <a:t> Helwan University</a:t>
            </a:r>
            <a:endParaRPr lang="en-AU" sz="22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D9E002-CABA-4F22-8935-62DB92232805}"/>
              </a:ext>
            </a:extLst>
          </p:cNvPr>
          <p:cNvSpPr txBox="1">
            <a:spLocks/>
          </p:cNvSpPr>
          <p:nvPr/>
        </p:nvSpPr>
        <p:spPr>
          <a:xfrm>
            <a:off x="533400" y="2237232"/>
            <a:ext cx="7273454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/>
              <a:t>Dr. Mohammed El-Said</a:t>
            </a:r>
            <a:endParaRPr lang="en-AU" sz="2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5027326-3BA3-46E1-9A41-69F02A24927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9634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B7A999-1F4F-4822-9E9E-A18F0E860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What is Computer Graphics?</a:t>
            </a: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B853134-C866-4027-B557-D2C37A71E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40" y="1645920"/>
            <a:ext cx="8072119" cy="3508653"/>
          </a:xfrm>
        </p:spPr>
        <p:txBody>
          <a:bodyPr/>
          <a:lstStyle/>
          <a:p>
            <a:pPr eaLnBrk="1" hangingPunct="1"/>
            <a:r>
              <a:rPr lang="tr-TR" altLang="en-US" dirty="0"/>
              <a:t>“</a:t>
            </a:r>
            <a:r>
              <a:rPr lang="en-US" altLang="en-US" b="1" dirty="0"/>
              <a:t>Computer graphics</a:t>
            </a:r>
            <a:r>
              <a:rPr lang="en-US" altLang="en-US" dirty="0"/>
              <a:t> is a sub-field of computer science and is concerned with digitally synthesizing and manipulating visual content</a:t>
            </a:r>
            <a:r>
              <a:rPr lang="tr-TR" altLang="en-US" dirty="0"/>
              <a:t>.”</a:t>
            </a:r>
            <a:r>
              <a:rPr lang="en-GB" altLang="en-US" dirty="0"/>
              <a:t> </a:t>
            </a:r>
            <a:endParaRPr lang="tr-TR" altLang="en-US" dirty="0"/>
          </a:p>
          <a:p>
            <a:pPr eaLnBrk="1" hangingPunct="1"/>
            <a:r>
              <a:rPr lang="en-US" altLang="en-US" sz="2400" dirty="0"/>
              <a:t>A broad classification of major subfields in computer graphics might be:</a:t>
            </a:r>
            <a:endParaRPr lang="tr-TR" altLang="en-US" sz="2400" dirty="0"/>
          </a:p>
          <a:p>
            <a:pPr lvl="1" eaLnBrk="1" hangingPunct="1"/>
            <a:r>
              <a:rPr lang="en-US" altLang="en-US" sz="2000" i="1" dirty="0">
                <a:solidFill>
                  <a:schemeClr val="accent2"/>
                </a:solidFill>
              </a:rPr>
              <a:t>Imaging:</a:t>
            </a:r>
            <a:r>
              <a:rPr lang="en-US" altLang="en-US" sz="2000" dirty="0"/>
              <a:t> studies image acquisition or image editing</a:t>
            </a:r>
            <a:endParaRPr lang="tr-TR" altLang="en-US" sz="2000" i="1" dirty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000" i="1" dirty="0">
                <a:solidFill>
                  <a:schemeClr val="accent2"/>
                </a:solidFill>
              </a:rPr>
              <a:t>Rendering:</a:t>
            </a:r>
            <a:r>
              <a:rPr lang="en-US" altLang="en-US" sz="2000" dirty="0"/>
              <a:t> studies algorithms to reproduce light transport </a:t>
            </a:r>
            <a:endParaRPr lang="tr-TR" altLang="en-US" sz="2000" dirty="0"/>
          </a:p>
          <a:p>
            <a:pPr lvl="1" eaLnBrk="1" hangingPunct="1"/>
            <a:r>
              <a:rPr lang="en-US" altLang="en-US" sz="2000" i="1" dirty="0">
                <a:solidFill>
                  <a:schemeClr val="accent2"/>
                </a:solidFill>
              </a:rPr>
              <a:t>Geometry</a:t>
            </a:r>
            <a:r>
              <a:rPr lang="tr-TR" altLang="en-US" sz="2000" i="1" dirty="0">
                <a:solidFill>
                  <a:schemeClr val="accent2"/>
                </a:solidFill>
              </a:rPr>
              <a:t> (modeling)</a:t>
            </a:r>
            <a:r>
              <a:rPr lang="en-US" altLang="en-US" sz="2000" i="1" dirty="0">
                <a:solidFill>
                  <a:schemeClr val="accent2"/>
                </a:solidFill>
              </a:rPr>
              <a:t>:</a:t>
            </a:r>
            <a:r>
              <a:rPr lang="en-US" altLang="en-US" sz="2000" dirty="0"/>
              <a:t> studies with ways to represent and process surfaces </a:t>
            </a:r>
            <a:endParaRPr lang="tr-TR" altLang="en-US" sz="2000" dirty="0"/>
          </a:p>
          <a:p>
            <a:pPr lvl="1" eaLnBrk="1" hangingPunct="1"/>
            <a:r>
              <a:rPr lang="en-US" altLang="en-US" sz="2000" i="1" dirty="0">
                <a:solidFill>
                  <a:schemeClr val="accent2"/>
                </a:solidFill>
              </a:rPr>
              <a:t>Animation:</a:t>
            </a:r>
            <a:r>
              <a:rPr lang="en-US" altLang="en-US" sz="2000" dirty="0"/>
              <a:t> studies with ways to represent and manipulate motion</a:t>
            </a:r>
            <a:endParaRPr lang="tr-TR" altLang="en-US" sz="2000" dirty="0"/>
          </a:p>
          <a:p>
            <a:pPr lvl="1" eaLnBrk="1" hangingPunct="1"/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A556EF8-16DB-4262-BABC-05CD32579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Imaging</a:t>
            </a: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6D4B4DC-45F4-4761-B4EA-E53C9FA85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Image Representation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Sampling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Reconstruction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Quantization &amp; Aliasing</a:t>
            </a: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Image Processing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Filtering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Warping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Morphing</a:t>
            </a: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Raster Graphics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Display devices</a:t>
            </a:r>
            <a:endParaRPr lang="tr-TR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Color models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21020A5-C1B6-449E-AB52-81145056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15652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BACBD48-64EF-4335-A9E8-A92D5E81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268413"/>
            <a:ext cx="15652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F5D53ACE-F5F5-4FC8-835C-6ECD0609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429000"/>
            <a:ext cx="316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/>
              <a:t>Image composition</a:t>
            </a:r>
            <a:endParaRPr lang="en-US" altLang="en-US" sz="1400" b="1"/>
          </a:p>
        </p:txBody>
      </p:sp>
      <p:pic>
        <p:nvPicPr>
          <p:cNvPr id="5127" name="Picture 8" descr="Bush-Arnie-morph">
            <a:extLst>
              <a:ext uri="{FF2B5EF4-FFF2-40B4-BE49-F238E27FC236}">
                <a16:creationId xmlns:a16="http://schemas.microsoft.com/office/drawing/2014/main" id="{7B22F8D3-6359-4866-8E20-A230A95B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37988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9">
            <a:extLst>
              <a:ext uri="{FF2B5EF4-FFF2-40B4-BE49-F238E27FC236}">
                <a16:creationId xmlns:a16="http://schemas.microsoft.com/office/drawing/2014/main" id="{52B8D6D4-8450-48E0-A9EE-A8AF5941A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092825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en-US" sz="1400" b="1"/>
              <a:t>Image morphing</a:t>
            </a:r>
            <a:endParaRPr lang="en-US" altLang="en-US" sz="1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ACE61A-A69E-4173-BE82-E178F69D9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Rendering</a:t>
            </a: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3EA7DBC-0E19-47E3-8E33-24847389C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3D Rendering Pipeline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Modeling transformations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Viewing transformations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Hidden surface removal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Illumination, shading, and textures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Scan conversion, clipping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Hierarchical scene graphics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OpenGL</a:t>
            </a:r>
            <a:endParaRPr lang="tr-TR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Global illumination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Ray tracing</a:t>
            </a:r>
            <a:endParaRPr lang="tr-TR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Radiosity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D91C185-417F-4C4E-841F-32A8A10C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5"/>
            <a:ext cx="3009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5799FA52-36E4-4BFC-917A-C91E2265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062288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800" b="1"/>
              <a:t>OpenGL example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EA0EF0E-8889-4DBE-AC6D-6139A662E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Modeling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14133B-0A3A-4334-956E-2DC5DB664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Representations of geometry</a:t>
            </a:r>
            <a:endParaRPr lang="tr-TR" altLang="en-US"/>
          </a:p>
          <a:p>
            <a:pPr lvl="1" eaLnBrk="1" hangingPunct="1"/>
            <a:r>
              <a:rPr lang="en-US" altLang="en-US"/>
              <a:t>Curves</a:t>
            </a:r>
            <a:endParaRPr lang="tr-TR" altLang="en-US"/>
          </a:p>
          <a:p>
            <a:pPr lvl="1" eaLnBrk="1" hangingPunct="1"/>
            <a:r>
              <a:rPr lang="en-US" altLang="en-US"/>
              <a:t>Surfaces</a:t>
            </a:r>
            <a:endParaRPr lang="tr-TR" altLang="en-US"/>
          </a:p>
          <a:p>
            <a:pPr lvl="1" eaLnBrk="1" hangingPunct="1"/>
            <a:r>
              <a:rPr lang="en-US" altLang="en-US"/>
              <a:t>Solids</a:t>
            </a:r>
            <a:endParaRPr lang="tr-TR" altLang="en-US"/>
          </a:p>
          <a:p>
            <a:pPr eaLnBrk="1" hangingPunct="1"/>
            <a:r>
              <a:rPr lang="en-US" altLang="en-US"/>
              <a:t>Procedural modeling</a:t>
            </a:r>
            <a:endParaRPr lang="tr-TR" altLang="en-US"/>
          </a:p>
          <a:p>
            <a:pPr lvl="1" eaLnBrk="1" hangingPunct="1"/>
            <a:r>
              <a:rPr lang="en-US" altLang="en-US"/>
              <a:t>Fractals</a:t>
            </a:r>
            <a:endParaRPr lang="tr-TR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15934E3-57EB-49FC-B995-E0D5AAAA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4241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1D4BC2E9-4369-453B-A871-77026734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25209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E2E6C1B7-FDF1-4D9F-B041-18A92A03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66102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800" b="1"/>
              <a:t>Shell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7B2BF9B-EAFF-4F70-A5A1-763F8C7BF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/>
              <a:t>Animation</a:t>
            </a:r>
            <a:endParaRPr lang="en-US" altLang="en-US"/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CEF0DD66-CC44-4970-BE1E-CA1BABD4D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5051425" cy="4857750"/>
          </a:xfrm>
        </p:spPr>
        <p:txBody>
          <a:bodyPr/>
          <a:lstStyle/>
          <a:p>
            <a:pPr eaLnBrk="1" hangingPunct="1"/>
            <a:r>
              <a:rPr lang="en-US" altLang="en-US"/>
              <a:t>Keyframing</a:t>
            </a:r>
            <a:endParaRPr lang="tr-TR" altLang="en-US"/>
          </a:p>
          <a:p>
            <a:pPr lvl="1" eaLnBrk="1" hangingPunct="1"/>
            <a:r>
              <a:rPr lang="en-US" altLang="en-US"/>
              <a:t>Kinematics</a:t>
            </a:r>
            <a:endParaRPr lang="tr-TR" altLang="en-US"/>
          </a:p>
          <a:p>
            <a:pPr lvl="1" eaLnBrk="1" hangingPunct="1"/>
            <a:r>
              <a:rPr lang="en-US" altLang="en-US"/>
              <a:t>Articulated figures</a:t>
            </a:r>
            <a:endParaRPr lang="tr-TR" altLang="en-US"/>
          </a:p>
          <a:p>
            <a:pPr eaLnBrk="1" hangingPunct="1"/>
            <a:r>
              <a:rPr lang="en-US" altLang="en-US"/>
              <a:t>Motion capture</a:t>
            </a:r>
            <a:endParaRPr lang="tr-TR" altLang="en-US"/>
          </a:p>
          <a:p>
            <a:pPr eaLnBrk="1" hangingPunct="1"/>
            <a:r>
              <a:rPr lang="en-US" altLang="en-US"/>
              <a:t>Dynamics</a:t>
            </a:r>
            <a:endParaRPr lang="tr-TR" altLang="en-US"/>
          </a:p>
          <a:p>
            <a:pPr lvl="1" eaLnBrk="1" hangingPunct="1"/>
            <a:r>
              <a:rPr lang="en-US" altLang="en-US"/>
              <a:t>Physically-based simulations</a:t>
            </a:r>
            <a:endParaRPr lang="tr-TR" altLang="en-US"/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F55338FB-9279-4A97-8A53-EF88972B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385888"/>
            <a:ext cx="23161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36823F55-AA09-4B73-B2F3-8C82CFAE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06533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>
            <a:extLst>
              <a:ext uri="{FF2B5EF4-FFF2-40B4-BE49-F238E27FC236}">
                <a16:creationId xmlns:a16="http://schemas.microsoft.com/office/drawing/2014/main" id="{943CCDE2-D2E7-4C55-9068-965B6335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237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800" b="1"/>
              <a:t>Ice Queen</a:t>
            </a:r>
            <a:endParaRPr lang="en-US" altLang="en-US"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950</Words>
  <Application>Microsoft Office PowerPoint</Application>
  <PresentationFormat>On-screen Show (4:3)</PresentationFormat>
  <Paragraphs>326</Paragraphs>
  <Slides>36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Consolas</vt:lpstr>
      <vt:lpstr>Tahoma</vt:lpstr>
      <vt:lpstr>Times New Roman</vt:lpstr>
      <vt:lpstr>Wingdings</vt:lpstr>
      <vt:lpstr>Office Theme</vt:lpstr>
      <vt:lpstr>Equation</vt:lpstr>
      <vt:lpstr>PowerPoint Presentation</vt:lpstr>
      <vt:lpstr>Outline</vt:lpstr>
      <vt:lpstr>Course Details</vt:lpstr>
      <vt:lpstr>Course Staff: Instructors (Short Bio)</vt:lpstr>
      <vt:lpstr>What is Computer Graphics?</vt:lpstr>
      <vt:lpstr>Imaging</vt:lpstr>
      <vt:lpstr>Rendering</vt:lpstr>
      <vt:lpstr>Modeling</vt:lpstr>
      <vt:lpstr>Animation</vt:lpstr>
      <vt:lpstr>Why computer graphics?</vt:lpstr>
      <vt:lpstr>Graphics Applications</vt:lpstr>
      <vt:lpstr>Graphics Applications</vt:lpstr>
      <vt:lpstr>Graphics Applications</vt:lpstr>
      <vt:lpstr>Graphics Applications</vt:lpstr>
      <vt:lpstr>Graphics Applications</vt:lpstr>
      <vt:lpstr>Graphics Applications</vt:lpstr>
      <vt:lpstr>Graphics Applications</vt:lpstr>
      <vt:lpstr>Graphics Applications</vt:lpstr>
      <vt:lpstr>Applications</vt:lpstr>
      <vt:lpstr>Business graphics</vt:lpstr>
      <vt:lpstr>Computer-Aided Design</vt:lpstr>
      <vt:lpstr>Data Visualization</vt:lpstr>
      <vt:lpstr>Gaming</vt:lpstr>
      <vt:lpstr>Movies</vt:lpstr>
      <vt:lpstr>From model to image</vt:lpstr>
      <vt:lpstr>From model to image</vt:lpstr>
      <vt:lpstr>From model to image</vt:lpstr>
      <vt:lpstr>From model to image</vt:lpstr>
      <vt:lpstr>From model to image</vt:lpstr>
      <vt:lpstr>From model to image</vt:lpstr>
      <vt:lpstr>Generating graphics</vt:lpstr>
      <vt:lpstr>Textbook</vt:lpstr>
      <vt:lpstr>Course Materials &amp; Announcements</vt:lpstr>
      <vt:lpstr>Assessment Summary (Grading Policy)</vt:lpstr>
      <vt:lpstr>Bonus Points</vt:lpstr>
      <vt:lpstr>Thanks! ..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22</cp:revision>
  <dcterms:created xsi:type="dcterms:W3CDTF">2019-09-25T23:28:10Z</dcterms:created>
  <dcterms:modified xsi:type="dcterms:W3CDTF">2023-02-11T16:43:42Z</dcterms:modified>
</cp:coreProperties>
</file>